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Props/app0.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openxmlformats.org/package/2006/relationships/metadata/extended-properties" Target="docProps/app0.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70" r:id="rId15"/>
    <p:sldId id="271" r:id="rId16"/>
    <p:sldId id="298" r:id="rId17"/>
    <p:sldId id="272" r:id="rId18"/>
    <p:sldId id="275" r:id="rId19"/>
    <p:sldId id="276" r:id="rId20"/>
    <p:sldId id="277" r:id="rId21"/>
    <p:sldId id="278" r:id="rId22"/>
    <p:sldId id="291" r:id="rId23"/>
    <p:sldId id="292" r:id="rId24"/>
    <p:sldId id="293" r:id="rId25"/>
    <p:sldId id="299" r:id="rId26"/>
    <p:sldId id="295" r:id="rId27"/>
    <p:sldId id="296" r:id="rId28"/>
    <p:sldId id="297" r:id="rId29"/>
    <p:sldId id="279" r:id="rId30"/>
    <p:sldId id="280" r:id="rId31"/>
    <p:sldId id="281" r:id="rId32"/>
    <p:sldId id="282" r:id="rId33"/>
    <p:sldId id="283" r:id="rId34"/>
    <p:sldId id="284" r:id="rId35"/>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351" autoAdjust="0"/>
    <p:restoredTop sz="88423" autoAdjust="0"/>
  </p:normalViewPr>
  <p:slideViewPr>
    <p:cSldViewPr snapToGrid="0" snapToObjects="1">
      <p:cViewPr varScale="1">
        <p:scale>
          <a:sx n="137" d="100"/>
          <a:sy n="137" d="100"/>
        </p:scale>
        <p:origin x="608" y="192"/>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Georgia" panose="02040502050405020303" pitchFamily="18"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Georgia" panose="02040502050405020303" pitchFamily="18" charset="0"/>
              </a:defRPr>
            </a:lvl1pPr>
          </a:lstStyle>
          <a:p>
            <a:fld id="{0F9C1CCF-B725-44A7-AA57-5E433BD85C9F}" type="datetimeFigureOut">
              <a:rPr lang="en-US" smtClean="0"/>
              <a:pPr/>
              <a:t>2/6/26</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Georgia" panose="02040502050405020303" pitchFamily="18"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Georgia" panose="02040502050405020303" pitchFamily="18" charset="0"/>
              </a:defRPr>
            </a:lvl1pPr>
          </a:lstStyle>
          <a:p>
            <a:fld id="{18BDFEC3-8487-43E8-A154-7C12CBC1FFF2}" type="slidenum">
              <a:rPr lang="en-US" smtClean="0"/>
              <a:pPr/>
              <a:t>‹#›</a:t>
            </a:fld>
            <a:endParaRPr lang="en-US" dirty="0"/>
          </a:p>
        </p:txBody>
      </p:sp>
    </p:spTree>
    <p:extLst>
      <p:ext uri="{BB962C8B-B14F-4D97-AF65-F5344CB8AC3E}">
        <p14:creationId xmlns:p14="http://schemas.microsoft.com/office/powerpoint/2010/main" val="3782709779"/>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Georgia" panose="02040502050405020303" pitchFamily="18" charset="0"/>
        <a:ea typeface="+mn-ea"/>
        <a:cs typeface="+mn-cs"/>
      </a:defRPr>
    </a:lvl1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Each layer represents a different level of biological organization. Regulation flows across layers but is not strictly linear - feedback loops and post-transcriptional control create complex layer-to-layer relationships. Single-layer measurements answer “what is present?” Multi-omics answers “what is active, regulated, and functional?”</a:t>
            </a:r>
          </a:p>
          <a:p>
            <a:pPr marL="0" lvl="0" indent="0">
              <a:buNone/>
            </a:pPr>
            <a:endParaRPr/>
          </a:p>
          <a:p>
            <a:pPr marL="0" lvl="0" indent="0">
              <a:buNone/>
            </a:pPr>
            <a:r>
              <a:t>Figure source: Ramirez et al., Metabolites, 2013</a:t>
            </a:r>
          </a:p>
        </p:txBody>
      </p:sp>
      <p:sp>
        <p:nvSpPr>
          <p:cNvPr id="4" name="Slide Number Placeholder 3"/>
          <p:cNvSpPr>
            <a:spLocks noGrp="1"/>
          </p:cNvSpPr>
          <p:nvPr>
            <p:ph type="sldNum" sz="quarter" idx="10"/>
          </p:nvPr>
        </p:nvSpPr>
        <p:spPr/>
        <p:txBody>
          <a:bodyPr/>
          <a:lstStyle/>
          <a:p>
            <a:fld id="{18BDFEC3-8487-43E8-A154-7C12CBC1FFF2}" type="slidenum">
              <a:rPr lang="en-US"/>
              <a:t>3</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dirty="0"/>
              <a:t>HER2 assessment across genomic (copy number), transcriptomic (mRNA), and proteomic (protein) layers in CPTAC pan-cancer analysis.</a:t>
            </a:r>
          </a:p>
          <a:p>
            <a:pPr marL="0" lvl="0" indent="0">
              <a:buNone/>
            </a:pPr>
            <a:endParaRPr dirty="0"/>
          </a:p>
          <a:p>
            <a:pPr marL="0" lvl="0" indent="0">
              <a:buNone/>
            </a:pPr>
            <a:r>
              <a:rPr dirty="0"/>
              <a:t>Panel a: Histogram showing Spearman correlation distribution for 206 protein-mRNA pairs - most show modest correlation.</a:t>
            </a:r>
          </a:p>
          <a:p>
            <a:pPr marL="0" lvl="0" indent="0">
              <a:buNone/>
            </a:pPr>
            <a:endParaRPr dirty="0"/>
          </a:p>
          <a:p>
            <a:pPr marL="0" lvl="0" indent="0">
              <a:buNone/>
            </a:pPr>
            <a:r>
              <a:rPr dirty="0"/>
              <a:t>Panel b: Crosstab showing HER2 classification by CNV, mRNA, and protein across 11 tumor types. Red highlighting shows ≥5% discordance. Breast (BRCA) and endometrial (UCEC) cancers subdivided by HER2 protein levels.</a:t>
            </a:r>
          </a:p>
          <a:p>
            <a:pPr marL="0" lvl="0" indent="0">
              <a:buNone/>
            </a:pPr>
            <a:endParaRPr dirty="0"/>
          </a:p>
          <a:p>
            <a:pPr marL="0" lvl="0" indent="0">
              <a:buNone/>
            </a:pPr>
            <a:r>
              <a:rPr dirty="0"/>
              <a:t>Panel c: HER2 copy number vs protein level - amplified samples have higher protein but substantial variation exists.</a:t>
            </a:r>
          </a:p>
          <a:p>
            <a:pPr marL="0" lvl="0" indent="0">
              <a:buNone/>
            </a:pPr>
            <a:endParaRPr dirty="0"/>
          </a:p>
          <a:p>
            <a:pPr marL="0" lvl="0" indent="0">
              <a:buNone/>
            </a:pPr>
            <a:r>
              <a:rPr dirty="0"/>
              <a:t>Panel d: HER2 mRNA vs protein correlation of only 0.53 across all tumors.</a:t>
            </a:r>
          </a:p>
          <a:p>
            <a:pPr marL="0" lvl="0" indent="0">
              <a:buNone/>
            </a:pPr>
            <a:endParaRPr dirty="0"/>
          </a:p>
          <a:p>
            <a:pPr marL="0" lvl="0" indent="0">
              <a:buNone/>
            </a:pPr>
            <a:r>
              <a:rPr dirty="0"/>
              <a:t>Key insight: HER2 classification varies dramatically by layer. Samples HER2-positive by protein may be negative by RNA or CNV. For anti-HER2 therapy decisions, protein measurement is essential.</a:t>
            </a:r>
          </a:p>
          <a:p>
            <a:pPr marL="0" lvl="0" indent="0">
              <a:buNone/>
            </a:pPr>
            <a:endParaRPr dirty="0"/>
          </a:p>
          <a:p>
            <a:pPr marL="0" lvl="0" indent="0">
              <a:buNone/>
            </a:pPr>
            <a:r>
              <a:rPr dirty="0"/>
              <a:t>Takeaway: Discordance across layers motivates multi-omics integration to capture the full regulatory cascade from DNA → RNA → protein. Post-transcriptional regulation and protein stability create layer-specific biology.</a:t>
            </a:r>
          </a:p>
          <a:p>
            <a:pPr marL="0" lvl="0" indent="0">
              <a:buNone/>
            </a:pPr>
            <a:endParaRPr dirty="0"/>
          </a:p>
          <a:p>
            <a:pPr marL="0" lvl="0" indent="0">
              <a:buNone/>
            </a:pPr>
            <a:r>
              <a:rPr dirty="0"/>
              <a:t>Figure source: Zhang et al., Nature Communications, 2016</a:t>
            </a:r>
          </a:p>
        </p:txBody>
      </p:sp>
      <p:sp>
        <p:nvSpPr>
          <p:cNvPr id="4" name="Slide Number Placeholder 3"/>
          <p:cNvSpPr>
            <a:spLocks noGrp="1"/>
          </p:cNvSpPr>
          <p:nvPr>
            <p:ph type="sldNum" sz="quarter" idx="10"/>
          </p:nvPr>
        </p:nvSpPr>
        <p:spPr/>
        <p:txBody>
          <a:bodyPr/>
          <a:lstStyle/>
          <a:p>
            <a:fld id="{18BDFEC3-8487-43E8-A154-7C12CBC1FFF2}" type="slidenum">
              <a:rPr lang="en-US"/>
              <a:t>12</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dirty="0"/>
              <a:t>Metabolomics captures the biochemical endpoint of cellular processes. Metabolites are closest to phenotype in the omics hierarchy. General technical route of metabolomics: sample collection and preparation, metabolite extraction, separation (chromatography), detection (mass spectrometry or NMR), data processing (peak detection, identification, quantification), and statistical analysis.</a:t>
            </a:r>
          </a:p>
          <a:p>
            <a:pPr marL="0" lvl="0" indent="0">
              <a:buNone/>
            </a:pPr>
            <a:endParaRPr dirty="0"/>
          </a:p>
          <a:p>
            <a:pPr marL="0" lvl="0" indent="0">
              <a:buNone/>
            </a:pPr>
            <a:endParaRPr lang="en-US" dirty="0"/>
          </a:p>
          <a:p>
            <a:pPr marL="0" lvl="0" indent="0">
              <a:buNone/>
            </a:pPr>
            <a:r>
              <a:rPr lang="en-US" dirty="0"/>
              <a:t> Metabolites as regulatory molecules connecting omics layers. S-adenosylmethionine (SAM) drives DNA and histone methylation (epigenomics). Acetyl-CoA enables histone acetylation (epigenomics). Thiamine pyrophosphate (TPP) is involved in riboswitch activation (transcriptomics). SAM, lactate, and acetyl-CoA drive post-translational modifications of proteins (proteomics).</a:t>
            </a:r>
          </a:p>
          <a:p>
            <a:pPr marL="0" lvl="0" indent="0">
              <a:buNone/>
            </a:pPr>
            <a:endParaRPr lang="en-US" dirty="0"/>
          </a:p>
          <a:p>
            <a:pPr marL="0" lvl="0" indent="0">
              <a:buNone/>
            </a:pPr>
            <a:r>
              <a:rPr lang="en-US" dirty="0"/>
              <a:t>Key insight: Metabolites are not just endpoints—they are regulatory signals that directly control gene expression and protein function.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Figure source: Xie et al., Metabolites, 2021</a:t>
            </a:r>
          </a:p>
          <a:p>
            <a:pPr marL="0" lvl="0" indent="0">
              <a:buNone/>
            </a:pPr>
            <a:endParaRPr dirty="0"/>
          </a:p>
        </p:txBody>
      </p:sp>
      <p:sp>
        <p:nvSpPr>
          <p:cNvPr id="4" name="Slide Number Placeholder 3"/>
          <p:cNvSpPr>
            <a:spLocks noGrp="1"/>
          </p:cNvSpPr>
          <p:nvPr>
            <p:ph type="sldNum" sz="quarter" idx="10"/>
          </p:nvPr>
        </p:nvSpPr>
        <p:spPr/>
        <p:txBody>
          <a:bodyPr/>
          <a:lstStyle/>
          <a:p>
            <a:fld id="{18BDFEC3-8487-43E8-A154-7C12CBC1FFF2}" type="slidenum">
              <a:rPr lang="en-US"/>
              <a:t>13</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lang="en-US" dirty="0"/>
              <a:t>Image Lei 2026 https://ngs101.com/</a:t>
            </a:r>
            <a:br>
              <a:rPr lang="en-US" dirty="0"/>
            </a:br>
            <a:r>
              <a:rPr dirty="0"/>
              <a:t>Left: Parallel multi-omics (matched samples) - Multiple omics measured on the same samples (e.g., tumor aliquots). Enables direct layer-to-layer correlation. Examples: TCGA (WES + RNA-seq + methylation + proteomics), CPTAC (genomics + proteomics), clinical trials with multi-</a:t>
            </a:r>
            <a:r>
              <a:rPr dirty="0" err="1"/>
              <a:t>omic</a:t>
            </a:r>
            <a:r>
              <a:rPr dirty="0"/>
              <a:t> profiling.</a:t>
            </a:r>
          </a:p>
          <a:p>
            <a:pPr marL="0" lvl="0" indent="0">
              <a:buNone/>
            </a:pPr>
            <a:endParaRPr dirty="0"/>
          </a:p>
          <a:p>
            <a:pPr marL="0" lvl="0" indent="0">
              <a:buNone/>
            </a:pPr>
            <a:r>
              <a:rPr dirty="0"/>
              <a:t>Right: Joint profiling multi-omics - Multiple omics from the same cells or spatial locations. Requires specialized technologies. Examples: CITE-seq (</a:t>
            </a:r>
            <a:r>
              <a:rPr dirty="0" err="1"/>
              <a:t>scRNA</a:t>
            </a:r>
            <a:r>
              <a:rPr dirty="0"/>
              <a:t> + protein), 10X </a:t>
            </a:r>
            <a:r>
              <a:rPr dirty="0" err="1"/>
              <a:t>Multiome</a:t>
            </a:r>
            <a:r>
              <a:rPr dirty="0"/>
              <a:t> (</a:t>
            </a:r>
            <a:r>
              <a:rPr dirty="0" err="1"/>
              <a:t>scATAC</a:t>
            </a:r>
            <a:r>
              <a:rPr dirty="0"/>
              <a:t> + </a:t>
            </a:r>
            <a:r>
              <a:rPr dirty="0" err="1"/>
              <a:t>scRNA</a:t>
            </a:r>
            <a:r>
              <a:rPr dirty="0"/>
              <a:t>), spatial methods (Xenium/CODEX for RNA + protein, PacBio HiFi for DNA + methylation).</a:t>
            </a:r>
          </a:p>
          <a:p>
            <a:pPr marL="0" lvl="0" indent="0">
              <a:buNone/>
            </a:pPr>
            <a:endParaRPr dirty="0"/>
          </a:p>
          <a:p>
            <a:pPr marL="0" lvl="0" indent="0">
              <a:buNone/>
            </a:pPr>
            <a:r>
              <a:rPr dirty="0"/>
              <a:t>Why this distinction matters: Different technologies enable different biological questions and require different integration approaches. Parallel studies can have batch effects between platforms but measure larger sample sizes. Joint profiling eliminates batch effects but is technically more challenging.</a:t>
            </a:r>
          </a:p>
        </p:txBody>
      </p:sp>
      <p:sp>
        <p:nvSpPr>
          <p:cNvPr id="4" name="Slide Number Placeholder 3"/>
          <p:cNvSpPr>
            <a:spLocks noGrp="1"/>
          </p:cNvSpPr>
          <p:nvPr>
            <p:ph type="sldNum" sz="quarter" idx="10"/>
          </p:nvPr>
        </p:nvSpPr>
        <p:spPr/>
        <p:txBody>
          <a:bodyPr/>
          <a:lstStyle/>
          <a:p>
            <a:fld id="{18BDFEC3-8487-43E8-A154-7C12CBC1FFF2}" type="slidenum">
              <a:rPr lang="en-US"/>
              <a:t>14</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dirty="0"/>
              <a:t>Research workflow showing integrative multi-omics and machine learning approach for head and neck squamous cell carcinoma. Study integrated genomics, transcriptomics, and clinical data to improve prognosis prediction and identify treatment-relevant biomarkers.</a:t>
            </a:r>
          </a:p>
          <a:p>
            <a:pPr marL="0" lvl="0" indent="0">
              <a:buNone/>
            </a:pPr>
            <a:endParaRPr dirty="0"/>
          </a:p>
          <a:p>
            <a:pPr marL="0" lvl="0" indent="0">
              <a:buNone/>
            </a:pPr>
            <a:r>
              <a:rPr dirty="0"/>
              <a:t>Key finding: Multi-omics integration provides better prognostic stratification than single-omics analysis. Machine learning models trained on integrated data showed improved prediction of first- and second-line treatment response. Integration reveals which genomic drivers are transcriptionally active and clinically consequential.</a:t>
            </a:r>
          </a:p>
          <a:p>
            <a:pPr marL="0" lvl="0" indent="0">
              <a:buNone/>
            </a:pPr>
            <a:endParaRPr dirty="0"/>
          </a:p>
          <a:p>
            <a:pPr marL="0" lvl="0" indent="0">
              <a:buNone/>
            </a:pPr>
            <a:r>
              <a:rPr dirty="0"/>
              <a:t>Takeaway: Parallel multi-omics on matched samples enables direct integration across layers, revealing which molecular alterations drive phenotype and which are passenger events. This approach is powerful for biomarker discovery and patient stratification.</a:t>
            </a:r>
          </a:p>
          <a:p>
            <a:pPr marL="0" lvl="0" indent="0">
              <a:buNone/>
            </a:pPr>
            <a:endParaRPr dirty="0"/>
          </a:p>
          <a:p>
            <a:pPr marL="0" lvl="0" indent="0">
              <a:buNone/>
            </a:pPr>
            <a:r>
              <a:rPr dirty="0"/>
              <a:t>Figure source: Huang et al., Front. Immunol., 2024</a:t>
            </a:r>
          </a:p>
        </p:txBody>
      </p:sp>
      <p:sp>
        <p:nvSpPr>
          <p:cNvPr id="4" name="Slide Number Placeholder 3"/>
          <p:cNvSpPr>
            <a:spLocks noGrp="1"/>
          </p:cNvSpPr>
          <p:nvPr>
            <p:ph type="sldNum" sz="quarter" idx="10"/>
          </p:nvPr>
        </p:nvSpPr>
        <p:spPr/>
        <p:txBody>
          <a:bodyPr/>
          <a:lstStyle/>
          <a:p>
            <a:fld id="{18BDFEC3-8487-43E8-A154-7C12CBC1FFF2}" type="slidenum">
              <a:rPr lang="en-US"/>
              <a:t>15</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8477A9-300C-35B7-EE53-79E2604812C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1693B15-66C5-CD26-F6E1-DBF8D9DEEE4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CA4E83C-A3DF-BBB9-F3F5-A5C09B5A58D1}"/>
              </a:ext>
            </a:extLst>
          </p:cNvPr>
          <p:cNvSpPr>
            <a:spLocks noGrp="1"/>
          </p:cNvSpPr>
          <p:nvPr>
            <p:ph type="body" idx="1"/>
          </p:nvPr>
        </p:nvSpPr>
        <p:spPr/>
        <p:txBody>
          <a:bodyPr/>
          <a:lstStyle/>
          <a:p>
            <a:pPr marL="0" lvl="0" indent="0">
              <a:buNone/>
            </a:pPr>
            <a:endParaRPr dirty="0"/>
          </a:p>
        </p:txBody>
      </p:sp>
      <p:sp>
        <p:nvSpPr>
          <p:cNvPr id="4" name="Slide Number Placeholder 3">
            <a:extLst>
              <a:ext uri="{FF2B5EF4-FFF2-40B4-BE49-F238E27FC236}">
                <a16:creationId xmlns:a16="http://schemas.microsoft.com/office/drawing/2014/main" id="{2DA2D644-E441-4854-7396-A7D3D95110D7}"/>
              </a:ext>
            </a:extLst>
          </p:cNvPr>
          <p:cNvSpPr>
            <a:spLocks noGrp="1"/>
          </p:cNvSpPr>
          <p:nvPr>
            <p:ph type="sldNum" sz="quarter" idx="10"/>
          </p:nvPr>
        </p:nvSpPr>
        <p:spPr/>
        <p:txBody>
          <a:bodyPr/>
          <a:lstStyle/>
          <a:p>
            <a:fld id="{18BDFEC3-8487-43E8-A154-7C12CBC1FFF2}" type="slidenum">
              <a:rPr lang="en-US"/>
              <a:t>16</a:t>
            </a:fld>
            <a:endParaRPr lang="en-US"/>
          </a:p>
        </p:txBody>
      </p:sp>
    </p:spTree>
    <p:extLst>
      <p:ext uri="{BB962C8B-B14F-4D97-AF65-F5344CB8AC3E}">
        <p14:creationId xmlns:p14="http://schemas.microsoft.com/office/powerpoint/2010/main" val="30517698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Joint profiling eliminates batch effects and sample heterogeneity by measuring multiple omics from individual cells. This table shows representative technologies for different omics combinations. The field is rapidly evolving with new methods published regularly. Spatial multi-omics is an emerging area that maintains tissue architecture while measuring multiple modalities.</a:t>
            </a:r>
          </a:p>
          <a:p>
            <a:endParaRPr lang="en-US" dirty="0"/>
          </a:p>
        </p:txBody>
      </p:sp>
      <p:sp>
        <p:nvSpPr>
          <p:cNvPr id="4" name="Slide Number Placeholder 3"/>
          <p:cNvSpPr>
            <a:spLocks noGrp="1"/>
          </p:cNvSpPr>
          <p:nvPr>
            <p:ph type="sldNum" sz="quarter" idx="5"/>
          </p:nvPr>
        </p:nvSpPr>
        <p:spPr/>
        <p:txBody>
          <a:bodyPr/>
          <a:lstStyle/>
          <a:p>
            <a:fld id="{18BDFEC3-8487-43E8-A154-7C12CBC1FFF2}" type="slidenum">
              <a:rPr lang="en-US" smtClean="0"/>
              <a:pPr/>
              <a:t>17</a:t>
            </a:fld>
            <a:endParaRPr lang="en-US" dirty="0"/>
          </a:p>
        </p:txBody>
      </p:sp>
    </p:spTree>
    <p:extLst>
      <p:ext uri="{BB962C8B-B14F-4D97-AF65-F5344CB8AC3E}">
        <p14:creationId xmlns:p14="http://schemas.microsoft.com/office/powerpoint/2010/main" val="11496777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dirty="0"/>
              <a:t>Integrated spatial omics of metabolic reprogramming in pancreatic cancer. Study integrated spatial metabolomics with spatial transcriptomics and proteomics to map metabolic rewiring.</a:t>
            </a:r>
          </a:p>
          <a:p>
            <a:pPr marL="0" lvl="0" indent="0">
              <a:buNone/>
            </a:pPr>
            <a:endParaRPr dirty="0"/>
          </a:p>
          <a:p>
            <a:pPr marL="0" lvl="0" indent="0">
              <a:buNone/>
            </a:pPr>
            <a:r>
              <a:rPr dirty="0"/>
              <a:t>Panel A: Spatial maps of metabolites (histidine, glutamine, asparagine, alanine, glycine, serine, proline, cystathionine) showing distinct distributions. UMAP plots and violin plots for key enzymes (GLUL, GLS, ASNSD1, GPT, GOT2, ALDH18A1, PYCR1, PRODH2, PSAT1, PSPH, SHMT2) showing expression in malignant vs normal vs stroma vs immune regions. Color gradients show mass intensity (blue=low, red=high) and gene expression levels.</a:t>
            </a:r>
          </a:p>
          <a:p>
            <a:pPr marL="0" lvl="0" indent="0">
              <a:buNone/>
            </a:pPr>
            <a:endParaRPr dirty="0"/>
          </a:p>
          <a:p>
            <a:pPr marL="0" lvl="0" indent="0">
              <a:buNone/>
            </a:pPr>
            <a:r>
              <a:rPr dirty="0"/>
              <a:t>Panels B-F: Sequential metabolic pathways mapped spatially: - Arginine → ornithine (via ASL, ARG1) → citrulline (via OTC) - Ornithine → putrescine (via ODC1) → spermidine/spermine (via SRM, SMS) - Glutamate → ornithine (via OAT) - Proline → putrescine (via multiple steps) - N1-acetylspermidine formation (via SAT1, PAOX)</a:t>
            </a:r>
          </a:p>
          <a:p>
            <a:pPr marL="0" lvl="0" indent="0">
              <a:buNone/>
            </a:pPr>
            <a:endParaRPr dirty="0"/>
          </a:p>
          <a:p>
            <a:pPr marL="0" lvl="0" indent="0">
              <a:buNone/>
            </a:pPr>
            <a:r>
              <a:rPr dirty="0"/>
              <a:t>Each panel shows spatial maps of metabolites and corresponding enzyme expression (spatial plots + UMAP plots), revealing compartmentalization between tumor, stroma, and immune regions.</a:t>
            </a:r>
          </a:p>
          <a:p>
            <a:pPr marL="0" lvl="0" indent="0">
              <a:buNone/>
            </a:pPr>
            <a:endParaRPr dirty="0"/>
          </a:p>
          <a:p>
            <a:pPr marL="0" lvl="0" indent="0">
              <a:buNone/>
            </a:pPr>
            <a:r>
              <a:rPr dirty="0"/>
              <a:t>Key insight: Serine/glycine metabolism, glutamate-derived pathways, and polyamine synthesis show spatially distinct patterns. Enzyme expression corresponds to metabolite spatial distribution, revealing metabolic compartmentalization and tumor-stroma metabolic crosstalk.</a:t>
            </a:r>
          </a:p>
          <a:p>
            <a:pPr marL="0" lvl="0" indent="0">
              <a:buNone/>
            </a:pPr>
            <a:endParaRPr dirty="0"/>
          </a:p>
          <a:p>
            <a:pPr marL="0" lvl="0" indent="0">
              <a:buNone/>
            </a:pPr>
            <a:r>
              <a:rPr dirty="0"/>
              <a:t>Takeaway: Spatial integration of metabolomics, transcriptomics, and proteomics maps metabolic reprogramming at cellular resolution. This identifies spatially restricted metabolic vulnerabilities for targeted therapy.</a:t>
            </a:r>
          </a:p>
          <a:p>
            <a:pPr marL="0" lvl="0" indent="0">
              <a:buNone/>
            </a:pPr>
            <a:endParaRPr dirty="0"/>
          </a:p>
          <a:p>
            <a:pPr marL="0" lvl="0" indent="0">
              <a:buNone/>
            </a:pPr>
            <a:r>
              <a:rPr dirty="0"/>
              <a:t>Figure source: Karasik et al., Cancer Cell, 2024</a:t>
            </a:r>
          </a:p>
        </p:txBody>
      </p:sp>
      <p:sp>
        <p:nvSpPr>
          <p:cNvPr id="4" name="Slide Number Placeholder 3"/>
          <p:cNvSpPr>
            <a:spLocks noGrp="1"/>
          </p:cNvSpPr>
          <p:nvPr>
            <p:ph type="sldNum" sz="quarter" idx="10"/>
          </p:nvPr>
        </p:nvSpPr>
        <p:spPr/>
        <p:txBody>
          <a:bodyPr/>
          <a:lstStyle/>
          <a:p>
            <a:fld id="{18BDFEC3-8487-43E8-A154-7C12CBC1FFF2}" type="slidenum">
              <a:rPr lang="en-US"/>
              <a:t>18</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Left panel: Individual omics types. Middle panel: Multi-omics integration showing within-layer relationships (nodes and edges within each plane) and cross-layer relationships (dashed lines between planes). Right panel: Two types of insights - Network (feature-focused integration connecting molecular features across layers) and Classification (sample-focused integration clustering samples based on multi-omics similarity).</a:t>
            </a:r>
          </a:p>
        </p:txBody>
      </p:sp>
      <p:sp>
        <p:nvSpPr>
          <p:cNvPr id="4" name="Slide Number Placeholder 3"/>
          <p:cNvSpPr>
            <a:spLocks noGrp="1"/>
          </p:cNvSpPr>
          <p:nvPr>
            <p:ph type="sldNum" sz="quarter" idx="10"/>
          </p:nvPr>
        </p:nvSpPr>
        <p:spPr/>
        <p:txBody>
          <a:bodyPr/>
          <a:lstStyle/>
          <a:p>
            <a:fld id="{18BDFEC3-8487-43E8-A154-7C12CBC1FFF2}" type="slidenum">
              <a:rPr lang="en-US"/>
              <a:t>19</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Multi-omics clustering and survival analysis of glioma patients. Panel A: Integrated clustering using mRNA, lncRNA, miRNA, methylation, mutations. Panel B: Clustering consistency across methods. Panel C: Consensus heatmap showing stability. Panel D: Kaplan-Meier survival curves showing significantly different outcomes between subtypes.</a:t>
            </a:r>
          </a:p>
        </p:txBody>
      </p:sp>
      <p:sp>
        <p:nvSpPr>
          <p:cNvPr id="4" name="Slide Number Placeholder 3"/>
          <p:cNvSpPr>
            <a:spLocks noGrp="1"/>
          </p:cNvSpPr>
          <p:nvPr>
            <p:ph type="sldNum" sz="quarter" idx="10"/>
          </p:nvPr>
        </p:nvSpPr>
        <p:spPr/>
        <p:txBody>
          <a:bodyPr/>
          <a:lstStyle/>
          <a:p>
            <a:fld id="{18BDFEC3-8487-43E8-A154-7C12CBC1FFF2}" type="slidenum">
              <a:rPr lang="en-US"/>
              <a:t>20</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Panel a: Regulon activity heatmap showing TF programs distinguishing melanocytic, intermediate, mesenchymal states with DNA-binding motifs. Panel b: UMAP based on regulons separates intermediate state—regulatory programs define cell identity. Panel c: ATAC-seq validates predicted TF binding sites are accessible in corresponding states. This reveals the regulatory logic connecting epigenomics to transcriptomics.</a:t>
            </a:r>
          </a:p>
          <a:p>
            <a:pPr marL="0" lvl="0" indent="0">
              <a:buNone/>
            </a:pPr>
            <a:endParaRPr/>
          </a:p>
          <a:p>
            <a:pPr marL="0" lvl="0" indent="0">
              <a:buNone/>
            </a:pPr>
            <a:r>
              <a:t>Figure source: Wouters et al., Cell Reports, 2020</a:t>
            </a:r>
          </a:p>
        </p:txBody>
      </p:sp>
      <p:sp>
        <p:nvSpPr>
          <p:cNvPr id="4" name="Slide Number Placeholder 3"/>
          <p:cNvSpPr>
            <a:spLocks noGrp="1"/>
          </p:cNvSpPr>
          <p:nvPr>
            <p:ph type="sldNum" sz="quarter" idx="10"/>
          </p:nvPr>
        </p:nvSpPr>
        <p:spPr/>
        <p:txBody>
          <a:bodyPr/>
          <a:lstStyle/>
          <a:p>
            <a:fld id="{18BDFEC3-8487-43E8-A154-7C12CBC1FFF2}" type="slidenum">
              <a:rPr lang="en-US"/>
              <a:t>21</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Each omics layer captures one view of a connected biological system. Integration attempts to recover relationships between layers to understand how regulation flows from genome through proteome to phenotype. Integration serves two major purposes: mechanistic understanding (feature-focused) and patient classification (sample-focused).</a:t>
            </a:r>
          </a:p>
          <a:p>
            <a:pPr marL="0" lvl="0" indent="0">
              <a:buNone/>
            </a:pPr>
            <a:endParaRPr/>
          </a:p>
          <a:p>
            <a:pPr marL="0" lvl="0" indent="0">
              <a:buNone/>
            </a:pPr>
            <a:r>
              <a:t>Figure source: Wu et al., MedComm, 2023</a:t>
            </a:r>
          </a:p>
        </p:txBody>
      </p:sp>
      <p:sp>
        <p:nvSpPr>
          <p:cNvPr id="4" name="Slide Number Placeholder 3"/>
          <p:cNvSpPr>
            <a:spLocks noGrp="1"/>
          </p:cNvSpPr>
          <p:nvPr>
            <p:ph type="sldNum" sz="quarter" idx="10"/>
          </p:nvPr>
        </p:nvSpPr>
        <p:spPr/>
        <p:txBody>
          <a:bodyPr/>
          <a:lstStyle/>
          <a:p>
            <a:fld id="{18BDFEC3-8487-43E8-A154-7C12CBC1FFF2}" type="slidenum">
              <a:rPr lang="en-US"/>
              <a:t>4</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ea typeface="+mn-ea"/>
                <a:cs typeface="+mn-cs"/>
              </a:rPr>
              <a:t>So before we talk about integrative approaches, let's look at how multiomics was traditionally handled — and honestly, how it's still done in many studies today.</a:t>
            </a:r>
          </a:p>
          <a:p>
            <a:endParaRPr lang="en-US" sz="1200" kern="1200" dirty="0">
              <a:solidFill>
                <a:schemeClr val="tx1"/>
              </a:solidFill>
              <a:effectLst/>
              <a:ea typeface="+mn-ea"/>
              <a:cs typeface="+mn-cs"/>
            </a:endParaRPr>
          </a:p>
          <a:p>
            <a:r>
              <a:rPr lang="en-US" sz="1200" kern="1200" dirty="0">
                <a:solidFill>
                  <a:schemeClr val="tx1"/>
                </a:solidFill>
                <a:effectLst/>
                <a:ea typeface="+mn-ea"/>
                <a:cs typeface="+mn-cs"/>
              </a:rPr>
              <a:t>The idea is straightforward. You take each omics layer and run it through its own well-established pipeline. RNA-seq goes through DESeq2, methylation data goes through limma or </a:t>
            </a:r>
            <a:r>
              <a:rPr lang="en-US" sz="1200" kern="1200" dirty="0" err="1">
                <a:solidFill>
                  <a:schemeClr val="tx1"/>
                </a:solidFill>
                <a:effectLst/>
                <a:ea typeface="+mn-ea"/>
                <a:cs typeface="+mn-cs"/>
              </a:rPr>
              <a:t>DMRcate</a:t>
            </a:r>
            <a:r>
              <a:rPr lang="en-US" sz="1200" kern="1200" dirty="0">
                <a:solidFill>
                  <a:schemeClr val="tx1"/>
                </a:solidFill>
                <a:effectLst/>
                <a:ea typeface="+mn-ea"/>
                <a:cs typeface="+mn-cs"/>
              </a:rPr>
              <a:t>, proteomics through </a:t>
            </a:r>
            <a:r>
              <a:rPr lang="en-US" sz="1200" kern="1200" dirty="0" err="1">
                <a:solidFill>
                  <a:schemeClr val="tx1"/>
                </a:solidFill>
                <a:effectLst/>
                <a:ea typeface="+mn-ea"/>
                <a:cs typeface="+mn-cs"/>
              </a:rPr>
              <a:t>MaxQuant</a:t>
            </a:r>
            <a:r>
              <a:rPr lang="en-US" sz="1200" kern="1200" dirty="0">
                <a:solidFill>
                  <a:schemeClr val="tx1"/>
                </a:solidFill>
                <a:effectLst/>
                <a:ea typeface="+mn-ea"/>
                <a:cs typeface="+mn-cs"/>
              </a:rPr>
              <a:t> — whatever the gold standard is for that data type. Each pipeline produces its own list of significant hits using its own statistical thresholds.</a:t>
            </a:r>
          </a:p>
          <a:p>
            <a:endParaRPr lang="en-US" sz="1200" kern="1200" dirty="0">
              <a:solidFill>
                <a:schemeClr val="tx1"/>
              </a:solidFill>
              <a:effectLst/>
              <a:ea typeface="+mn-ea"/>
              <a:cs typeface="+mn-cs"/>
            </a:endParaRPr>
          </a:p>
          <a:p>
            <a:r>
              <a:rPr lang="en-US" sz="1200" kern="1200" dirty="0">
                <a:solidFill>
                  <a:schemeClr val="tx1"/>
                </a:solidFill>
                <a:effectLst/>
                <a:ea typeface="+mn-ea"/>
                <a:cs typeface="+mn-cs"/>
              </a:rPr>
              <a:t>Then, at the very end, you compare those lists. You take your downregulated genes and your hypermethylated promoters and you ask: where do they overlap? That intersection — genes that are both silenced and hypermethylated — gives you your candidate tumor suppressors, for example. This is exactly what the early TCGA studies did for breast and colorectal cancer. It works, it's intuitive, and it's easy to interpret. But it has some real limitations.</a:t>
            </a:r>
          </a:p>
          <a:p>
            <a:br>
              <a:rPr lang="en-US" sz="1200" kern="1200" dirty="0">
                <a:solidFill>
                  <a:schemeClr val="tx1"/>
                </a:solidFill>
                <a:effectLst/>
                <a:ea typeface="+mn-ea"/>
                <a:cs typeface="+mn-cs"/>
              </a:rPr>
            </a:br>
            <a:endParaRPr lang="en-US" sz="1200" kern="1200" dirty="0">
              <a:solidFill>
                <a:schemeClr val="tx1"/>
              </a:solidFill>
              <a:effectLst/>
              <a:ea typeface="+mn-ea"/>
              <a:cs typeface="+mn-cs"/>
            </a:endParaRP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ea typeface="+mn-ea"/>
                <a:cs typeface="+mn-cs"/>
              </a:rPr>
              <a:t>So what's the problem with this overlap approach? There are four key issues.</a:t>
            </a:r>
          </a:p>
          <a:p>
            <a:endParaRPr lang="en-US" sz="1200" kern="1200" dirty="0">
              <a:solidFill>
                <a:schemeClr val="tx1"/>
              </a:solidFill>
              <a:effectLst/>
              <a:ea typeface="+mn-ea"/>
              <a:cs typeface="+mn-cs"/>
            </a:endParaRPr>
          </a:p>
          <a:p>
            <a:r>
              <a:rPr lang="en-US" sz="1200" kern="1200" dirty="0">
                <a:solidFill>
                  <a:schemeClr val="tx1"/>
                </a:solidFill>
                <a:effectLst/>
                <a:ea typeface="+mn-ea"/>
                <a:cs typeface="+mn-cs"/>
              </a:rPr>
              <a:t>First, you lose sub-threshold signal. If a gene has a modest expression change at p equals 0.08 and a modest methylation change at p equals 0.06, it fails both filters independently — even though the coordinated signal across both layers might be highly significant. You're systematically discarding moderate-effect biology.</a:t>
            </a:r>
          </a:p>
          <a:p>
            <a:endParaRPr lang="en-US" sz="1200" kern="1200" dirty="0">
              <a:solidFill>
                <a:schemeClr val="tx1"/>
              </a:solidFill>
              <a:effectLst/>
              <a:ea typeface="+mn-ea"/>
              <a:cs typeface="+mn-cs"/>
            </a:endParaRPr>
          </a:p>
          <a:p>
            <a:r>
              <a:rPr lang="en-US" sz="1200" kern="1200" dirty="0">
                <a:solidFill>
                  <a:schemeClr val="tx1"/>
                </a:solidFill>
                <a:effectLst/>
                <a:ea typeface="+mn-ea"/>
                <a:cs typeface="+mn-cs"/>
              </a:rPr>
              <a:t>Second, you can't model cross-layer interactions. A phosphorylation event driving a transcriptional change is invisible when those two data types are analyzed in completely separate pipelines.</a:t>
            </a:r>
          </a:p>
          <a:p>
            <a:endParaRPr lang="en-US" sz="1200" kern="1200" dirty="0">
              <a:solidFill>
                <a:schemeClr val="tx1"/>
              </a:solidFill>
              <a:effectLst/>
              <a:ea typeface="+mn-ea"/>
              <a:cs typeface="+mn-cs"/>
            </a:endParaRPr>
          </a:p>
          <a:p>
            <a:r>
              <a:rPr lang="en-US" sz="1200" kern="1200" dirty="0">
                <a:solidFill>
                  <a:schemeClr val="tx1"/>
                </a:solidFill>
                <a:effectLst/>
                <a:ea typeface="+mn-ea"/>
                <a:cs typeface="+mn-cs"/>
              </a:rPr>
              <a:t>Third, the feature spaces are fundamentally different — 20,000 genes versus half a million ATAC peaks versus a few thousand metabolites, all with different distributions and sparsity levels. A Venn diagram doesn't account for any of that.</a:t>
            </a:r>
          </a:p>
          <a:p>
            <a:endParaRPr lang="en-US" sz="1200" kern="1200" dirty="0">
              <a:solidFill>
                <a:schemeClr val="tx1"/>
              </a:solidFill>
              <a:effectLst/>
              <a:ea typeface="+mn-ea"/>
              <a:cs typeface="+mn-cs"/>
            </a:endParaRPr>
          </a:p>
          <a:p>
            <a:r>
              <a:rPr lang="en-US" sz="1200" kern="1200" dirty="0">
                <a:solidFill>
                  <a:schemeClr val="tx1"/>
                </a:solidFill>
                <a:effectLst/>
                <a:ea typeface="+mn-ea"/>
                <a:cs typeface="+mn-cs"/>
              </a:rPr>
              <a:t>And fourth, this compounds statistically. If each layer has 80% power, intersecting them gives you roughly 64% power. The more layers you add, the worse it gets. So we need approaches that model these layers jointly.</a:t>
            </a: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ea typeface="+mn-ea"/>
                <a:cs typeface="+mn-cs"/>
              </a:rPr>
              <a:t>So how do we do better? There are three main families of integrative methods, and they each solve the problem differently.</a:t>
            </a:r>
          </a:p>
          <a:p>
            <a:endParaRPr lang="en-US" sz="1200" kern="1200" dirty="0">
              <a:solidFill>
                <a:schemeClr val="tx1"/>
              </a:solidFill>
              <a:effectLst/>
              <a:ea typeface="+mn-ea"/>
              <a:cs typeface="+mn-cs"/>
            </a:endParaRPr>
          </a:p>
          <a:p>
            <a:r>
              <a:rPr lang="en-US" sz="1200" kern="1200" dirty="0">
                <a:solidFill>
                  <a:schemeClr val="tx1"/>
                </a:solidFill>
                <a:effectLst/>
                <a:ea typeface="+mn-ea"/>
                <a:cs typeface="+mn-cs"/>
              </a:rPr>
              <a:t>The first is latent factor models — tools like MOFA2, </a:t>
            </a:r>
            <a:r>
              <a:rPr lang="en-US" sz="1200" kern="1200" dirty="0" err="1">
                <a:solidFill>
                  <a:schemeClr val="tx1"/>
                </a:solidFill>
                <a:effectLst/>
                <a:ea typeface="+mn-ea"/>
                <a:cs typeface="+mn-cs"/>
              </a:rPr>
              <a:t>iCluster</a:t>
            </a:r>
            <a:r>
              <a:rPr lang="en-US" sz="1200" kern="1200" dirty="0">
                <a:solidFill>
                  <a:schemeClr val="tx1"/>
                </a:solidFill>
                <a:effectLst/>
                <a:ea typeface="+mn-ea"/>
                <a:cs typeface="+mn-cs"/>
              </a:rPr>
              <a:t>+, and DIABLO. These decompose all your omics layers simultaneously into shared latent factors. The key advantage is that they borrow statistical strength across modalities, so they can recover coordinated signals that are too weak to survive independent thresholding.</a:t>
            </a:r>
          </a:p>
          <a:p>
            <a:endParaRPr lang="en-US" sz="1200" kern="1200" dirty="0">
              <a:solidFill>
                <a:schemeClr val="tx1"/>
              </a:solidFill>
              <a:effectLst/>
              <a:ea typeface="+mn-ea"/>
              <a:cs typeface="+mn-cs"/>
            </a:endParaRPr>
          </a:p>
          <a:p>
            <a:r>
              <a:rPr lang="en-US" sz="1200" kern="1200" dirty="0">
                <a:solidFill>
                  <a:schemeClr val="tx1"/>
                </a:solidFill>
                <a:effectLst/>
                <a:ea typeface="+mn-ea"/>
                <a:cs typeface="+mn-cs"/>
              </a:rPr>
              <a:t>The second family is regulatory network inference — COSMOS, SCENIC+, LINGER. These are knowledge-guided. They incorporate prior information about TF binding motifs, signaling cascades, and metabolic pathways to build directed, causal models of how changes propagate from epigenome to transcriptome to proteome.</a:t>
            </a:r>
          </a:p>
          <a:p>
            <a:endParaRPr lang="en-US" sz="1200" kern="1200" dirty="0">
              <a:solidFill>
                <a:schemeClr val="tx1"/>
              </a:solidFill>
              <a:effectLst/>
              <a:ea typeface="+mn-ea"/>
              <a:cs typeface="+mn-cs"/>
            </a:endParaRPr>
          </a:p>
          <a:p>
            <a:r>
              <a:rPr lang="en-US" sz="1200" kern="1200" dirty="0">
                <a:solidFill>
                  <a:schemeClr val="tx1"/>
                </a:solidFill>
                <a:effectLst/>
                <a:ea typeface="+mn-ea"/>
                <a:cs typeface="+mn-cs"/>
              </a:rPr>
              <a:t>And the third is deep learning fusion — </a:t>
            </a:r>
            <a:r>
              <a:rPr lang="en-US" sz="1200" kern="1200" dirty="0" err="1">
                <a:solidFill>
                  <a:schemeClr val="tx1"/>
                </a:solidFill>
                <a:effectLst/>
                <a:ea typeface="+mn-ea"/>
                <a:cs typeface="+mn-cs"/>
              </a:rPr>
              <a:t>CrossAttOmics</a:t>
            </a:r>
            <a:r>
              <a:rPr lang="en-US" sz="1200" kern="1200" dirty="0">
                <a:solidFill>
                  <a:schemeClr val="tx1"/>
                </a:solidFill>
                <a:effectLst/>
                <a:ea typeface="+mn-ea"/>
                <a:cs typeface="+mn-cs"/>
              </a:rPr>
              <a:t>, </a:t>
            </a:r>
            <a:r>
              <a:rPr lang="en-US" sz="1200" kern="1200" dirty="0" err="1">
                <a:solidFill>
                  <a:schemeClr val="tx1"/>
                </a:solidFill>
                <a:effectLst/>
                <a:ea typeface="+mn-ea"/>
                <a:cs typeface="+mn-cs"/>
              </a:rPr>
              <a:t>MultiGATE</a:t>
            </a:r>
            <a:r>
              <a:rPr lang="en-US" sz="1200" kern="1200" dirty="0">
                <a:solidFill>
                  <a:schemeClr val="tx1"/>
                </a:solidFill>
                <a:effectLst/>
                <a:ea typeface="+mn-ea"/>
                <a:cs typeface="+mn-cs"/>
              </a:rPr>
              <a:t>, </a:t>
            </a:r>
            <a:r>
              <a:rPr lang="en-US" sz="1200" kern="1200" dirty="0" err="1">
                <a:solidFill>
                  <a:schemeClr val="tx1"/>
                </a:solidFill>
                <a:effectLst/>
                <a:ea typeface="+mn-ea"/>
                <a:cs typeface="+mn-cs"/>
              </a:rPr>
              <a:t>scGLUE</a:t>
            </a:r>
            <a:r>
              <a:rPr lang="en-US" sz="1200" kern="1200" dirty="0">
                <a:solidFill>
                  <a:schemeClr val="tx1"/>
                </a:solidFill>
                <a:effectLst/>
                <a:ea typeface="+mn-ea"/>
                <a:cs typeface="+mn-cs"/>
              </a:rPr>
              <a:t>. These use attention mechanisms and graph neural networks to handle the heterogeneity problem natively: mismatched dimensions, different data types, batch effects, paired or unpaired designs.</a:t>
            </a:r>
          </a:p>
          <a:p>
            <a:endParaRPr lang="en-US" sz="1200" kern="1200" dirty="0">
              <a:solidFill>
                <a:schemeClr val="tx1"/>
              </a:solidFill>
              <a:effectLst/>
              <a:ea typeface="+mn-ea"/>
              <a:cs typeface="+mn-cs"/>
            </a:endParaRPr>
          </a:p>
          <a:p>
            <a:r>
              <a:rPr lang="en-US" sz="1200" kern="1200" dirty="0">
                <a:solidFill>
                  <a:schemeClr val="tx1"/>
                </a:solidFill>
                <a:effectLst/>
                <a:ea typeface="+mn-ea"/>
                <a:cs typeface="+mn-cs"/>
              </a:rPr>
              <a:t>The unifying theme is that all of these recover biology that is simply invisible to the overlap approach.</a:t>
            </a: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26F24B-A17F-3664-BE5E-F92FA1E74D9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1F95373-0C38-A3E7-80AA-4B34DA0537F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9701182-E85B-8AF8-7E51-C714BE2993E7}"/>
              </a:ext>
            </a:extLst>
          </p:cNvPr>
          <p:cNvSpPr>
            <a:spLocks noGrp="1"/>
          </p:cNvSpPr>
          <p:nvPr>
            <p:ph type="body" idx="1"/>
          </p:nvPr>
        </p:nvSpPr>
        <p:spPr/>
        <p:txBody>
          <a:bodyPr/>
          <a:lstStyle/>
          <a:p>
            <a:r>
              <a:rPr lang="en-US" sz="1200" kern="1200" dirty="0">
                <a:solidFill>
                  <a:schemeClr val="tx1"/>
                </a:solidFill>
                <a:effectLst/>
                <a:ea typeface="+mn-ea"/>
                <a:cs typeface="+mn-cs"/>
              </a:rPr>
              <a:t>So how do we do better? There are three main families of integrative methods, and they each solve the problem differently.</a:t>
            </a:r>
          </a:p>
          <a:p>
            <a:endParaRPr lang="en-US" sz="1200" kern="1200" dirty="0">
              <a:solidFill>
                <a:schemeClr val="tx1"/>
              </a:solidFill>
              <a:effectLst/>
              <a:ea typeface="+mn-ea"/>
              <a:cs typeface="+mn-cs"/>
            </a:endParaRPr>
          </a:p>
          <a:p>
            <a:r>
              <a:rPr lang="en-US" sz="1200" kern="1200" dirty="0">
                <a:solidFill>
                  <a:schemeClr val="tx1"/>
                </a:solidFill>
                <a:effectLst/>
                <a:ea typeface="+mn-ea"/>
                <a:cs typeface="+mn-cs"/>
              </a:rPr>
              <a:t>The first is latent factor models — tools like MOFA2, </a:t>
            </a:r>
            <a:r>
              <a:rPr lang="en-US" sz="1200" kern="1200" dirty="0" err="1">
                <a:solidFill>
                  <a:schemeClr val="tx1"/>
                </a:solidFill>
                <a:effectLst/>
                <a:ea typeface="+mn-ea"/>
                <a:cs typeface="+mn-cs"/>
              </a:rPr>
              <a:t>iCluster</a:t>
            </a:r>
            <a:r>
              <a:rPr lang="en-US" sz="1200" kern="1200" dirty="0">
                <a:solidFill>
                  <a:schemeClr val="tx1"/>
                </a:solidFill>
                <a:effectLst/>
                <a:ea typeface="+mn-ea"/>
                <a:cs typeface="+mn-cs"/>
              </a:rPr>
              <a:t>+, and DIABLO. These decompose all your omics layers simultaneously into shared latent factors. The key advantage is that they borrow statistical strength across modalities, so they can recover coordinated signals that are too weak to survive independent thresholding.</a:t>
            </a:r>
          </a:p>
          <a:p>
            <a:endParaRPr lang="en-US" sz="1200" kern="1200" dirty="0">
              <a:solidFill>
                <a:schemeClr val="tx1"/>
              </a:solidFill>
              <a:effectLst/>
              <a:ea typeface="+mn-ea"/>
              <a:cs typeface="+mn-cs"/>
            </a:endParaRPr>
          </a:p>
          <a:p>
            <a:r>
              <a:rPr lang="en-US" sz="1200" kern="1200" dirty="0">
                <a:solidFill>
                  <a:schemeClr val="tx1"/>
                </a:solidFill>
                <a:effectLst/>
                <a:ea typeface="+mn-ea"/>
                <a:cs typeface="+mn-cs"/>
              </a:rPr>
              <a:t>The second family is regulatory network inference — COSMOS, SCENIC+, LINGER. These are knowledge-guided. They incorporate prior information about TF binding motifs, signaling cascades, and metabolic pathways to build directed, causal models of how changes propagate from epigenome to transcriptome to proteome.</a:t>
            </a:r>
          </a:p>
          <a:p>
            <a:endParaRPr lang="en-US" sz="1200" kern="1200" dirty="0">
              <a:solidFill>
                <a:schemeClr val="tx1"/>
              </a:solidFill>
              <a:effectLst/>
              <a:ea typeface="+mn-ea"/>
              <a:cs typeface="+mn-cs"/>
            </a:endParaRPr>
          </a:p>
          <a:p>
            <a:r>
              <a:rPr lang="en-US" sz="1200" kern="1200" dirty="0">
                <a:solidFill>
                  <a:schemeClr val="tx1"/>
                </a:solidFill>
                <a:effectLst/>
                <a:ea typeface="+mn-ea"/>
                <a:cs typeface="+mn-cs"/>
              </a:rPr>
              <a:t>And the third is deep learning fusion — </a:t>
            </a:r>
            <a:r>
              <a:rPr lang="en-US" sz="1200" kern="1200" dirty="0" err="1">
                <a:solidFill>
                  <a:schemeClr val="tx1"/>
                </a:solidFill>
                <a:effectLst/>
                <a:ea typeface="+mn-ea"/>
                <a:cs typeface="+mn-cs"/>
              </a:rPr>
              <a:t>CrossAttOmics</a:t>
            </a:r>
            <a:r>
              <a:rPr lang="en-US" sz="1200" kern="1200" dirty="0">
                <a:solidFill>
                  <a:schemeClr val="tx1"/>
                </a:solidFill>
                <a:effectLst/>
                <a:ea typeface="+mn-ea"/>
                <a:cs typeface="+mn-cs"/>
              </a:rPr>
              <a:t>, </a:t>
            </a:r>
            <a:r>
              <a:rPr lang="en-US" sz="1200" kern="1200" dirty="0" err="1">
                <a:solidFill>
                  <a:schemeClr val="tx1"/>
                </a:solidFill>
                <a:effectLst/>
                <a:ea typeface="+mn-ea"/>
                <a:cs typeface="+mn-cs"/>
              </a:rPr>
              <a:t>MultiGATE</a:t>
            </a:r>
            <a:r>
              <a:rPr lang="en-US" sz="1200" kern="1200" dirty="0">
                <a:solidFill>
                  <a:schemeClr val="tx1"/>
                </a:solidFill>
                <a:effectLst/>
                <a:ea typeface="+mn-ea"/>
                <a:cs typeface="+mn-cs"/>
              </a:rPr>
              <a:t>, </a:t>
            </a:r>
            <a:r>
              <a:rPr lang="en-US" sz="1200" kern="1200" dirty="0" err="1">
                <a:solidFill>
                  <a:schemeClr val="tx1"/>
                </a:solidFill>
                <a:effectLst/>
                <a:ea typeface="+mn-ea"/>
                <a:cs typeface="+mn-cs"/>
              </a:rPr>
              <a:t>scGLUE</a:t>
            </a:r>
            <a:r>
              <a:rPr lang="en-US" sz="1200" kern="1200" dirty="0">
                <a:solidFill>
                  <a:schemeClr val="tx1"/>
                </a:solidFill>
                <a:effectLst/>
                <a:ea typeface="+mn-ea"/>
                <a:cs typeface="+mn-cs"/>
              </a:rPr>
              <a:t>. These use attention mechanisms and graph neural networks to handle the heterogeneity problem natively: mismatched dimensions, different data types, batch effects, paired or unpaired designs.</a:t>
            </a:r>
          </a:p>
          <a:p>
            <a:endParaRPr lang="en-US" sz="1200" kern="1200" dirty="0">
              <a:solidFill>
                <a:schemeClr val="tx1"/>
              </a:solidFill>
              <a:effectLst/>
              <a:ea typeface="+mn-ea"/>
              <a:cs typeface="+mn-cs"/>
            </a:endParaRPr>
          </a:p>
          <a:p>
            <a:r>
              <a:rPr lang="en-US" sz="1200" kern="1200" dirty="0">
                <a:solidFill>
                  <a:schemeClr val="tx1"/>
                </a:solidFill>
                <a:effectLst/>
                <a:ea typeface="+mn-ea"/>
                <a:cs typeface="+mn-cs"/>
              </a:rPr>
              <a:t>The unifying theme is that all of these recover biology that is simply invisible to the overlap approach.</a:t>
            </a:r>
          </a:p>
          <a:p>
            <a:endParaRPr lang="en-US" dirty="0"/>
          </a:p>
        </p:txBody>
      </p:sp>
      <p:sp>
        <p:nvSpPr>
          <p:cNvPr id="4" name="Slide Number Placeholder 3">
            <a:extLst>
              <a:ext uri="{FF2B5EF4-FFF2-40B4-BE49-F238E27FC236}">
                <a16:creationId xmlns:a16="http://schemas.microsoft.com/office/drawing/2014/main" id="{187D5CE9-6F05-A97A-A6B0-03441EC85A85}"/>
              </a:ext>
            </a:extLst>
          </p:cNvPr>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30096597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ea typeface="+mn-ea"/>
                <a:cs typeface="+mn-cs"/>
              </a:rPr>
              <a:t>Let me walk you through why you can't just throw these data types into the same model naively. This table makes it concrete.</a:t>
            </a:r>
          </a:p>
          <a:p>
            <a:endParaRPr lang="en-US" sz="1200" kern="1200" dirty="0">
              <a:solidFill>
                <a:schemeClr val="tx1"/>
              </a:solidFill>
              <a:effectLst/>
              <a:ea typeface="+mn-ea"/>
              <a:cs typeface="+mn-cs"/>
            </a:endParaRPr>
          </a:p>
          <a:p>
            <a:r>
              <a:rPr lang="en-US" sz="1200" kern="1200" dirty="0">
                <a:solidFill>
                  <a:schemeClr val="tx1"/>
                </a:solidFill>
                <a:effectLst/>
                <a:ea typeface="+mn-ea"/>
                <a:cs typeface="+mn-cs"/>
              </a:rPr>
              <a:t>Look at the data types first. RNA-seq gives you discrete UMI counts. Proteomics gives you continuous intensity values. Methylation arrays give you beta values bounded between zero and one. These have fundamentally different statistical distributions — you can't apply the same normalization or the same test to all of them.</a:t>
            </a:r>
          </a:p>
          <a:p>
            <a:endParaRPr lang="en-US" sz="1200" kern="1200" dirty="0">
              <a:solidFill>
                <a:schemeClr val="tx1"/>
              </a:solidFill>
              <a:effectLst/>
              <a:ea typeface="+mn-ea"/>
              <a:cs typeface="+mn-cs"/>
            </a:endParaRPr>
          </a:p>
          <a:p>
            <a:r>
              <a:rPr lang="en-US" sz="1200" kern="1200" dirty="0">
                <a:solidFill>
                  <a:schemeClr val="tx1"/>
                </a:solidFill>
                <a:effectLst/>
                <a:ea typeface="+mn-ea"/>
                <a:cs typeface="+mn-cs"/>
              </a:rPr>
              <a:t>Now look at dimensionality. RNA-seq measures around 20,000 genes. </a:t>
            </a:r>
            <a:r>
              <a:rPr lang="en-US" sz="1200" kern="1200" dirty="0" err="1">
                <a:solidFill>
                  <a:schemeClr val="tx1"/>
                </a:solidFill>
                <a:effectLst/>
                <a:ea typeface="+mn-ea"/>
                <a:cs typeface="+mn-cs"/>
              </a:rPr>
              <a:t>scATAC</a:t>
            </a:r>
            <a:r>
              <a:rPr lang="en-US" sz="1200" kern="1200" dirty="0">
                <a:solidFill>
                  <a:schemeClr val="tx1"/>
                </a:solidFill>
                <a:effectLst/>
                <a:ea typeface="+mn-ea"/>
                <a:cs typeface="+mn-cs"/>
              </a:rPr>
              <a:t>-seq can have half a million peaks. Methylation arrays, up to 850,000 CpG sites. Metabolomics might give you a few thousand features. These are wildly different feature spaces, and there's no guaranteed one-to-one mapping between them.</a:t>
            </a:r>
          </a:p>
          <a:p>
            <a:endParaRPr lang="en-US" sz="1200" kern="1200" dirty="0">
              <a:solidFill>
                <a:schemeClr val="tx1"/>
              </a:solidFill>
              <a:effectLst/>
              <a:ea typeface="+mn-ea"/>
              <a:cs typeface="+mn-cs"/>
            </a:endParaRPr>
          </a:p>
          <a:p>
            <a:r>
              <a:rPr lang="en-US" sz="1200" kern="1200" dirty="0">
                <a:solidFill>
                  <a:schemeClr val="tx1"/>
                </a:solidFill>
                <a:effectLst/>
                <a:ea typeface="+mn-ea"/>
                <a:cs typeface="+mn-cs"/>
              </a:rPr>
              <a:t>Sparsity is probably the most dramatic difference. In scRNA-seq, you detect maybe 10 to 45 percent of genes per cell. In </a:t>
            </a:r>
            <a:r>
              <a:rPr lang="en-US" sz="1200" kern="1200" dirty="0" err="1">
                <a:solidFill>
                  <a:schemeClr val="tx1"/>
                </a:solidFill>
                <a:effectLst/>
                <a:ea typeface="+mn-ea"/>
                <a:cs typeface="+mn-cs"/>
              </a:rPr>
              <a:t>scATAC</a:t>
            </a:r>
            <a:r>
              <a:rPr lang="en-US" sz="1200" kern="1200" dirty="0">
                <a:solidFill>
                  <a:schemeClr val="tx1"/>
                </a:solidFill>
                <a:effectLst/>
                <a:ea typeface="+mn-ea"/>
                <a:cs typeface="+mn-cs"/>
              </a:rPr>
              <a:t>-seq, it's 1 to 10 percent — because you're profiling diploid DNA, not thousands of RNA copies. And then the temporal windows are different too: metabolomics captures events on a timescale of seconds, while epigenetic marks persist for days or weeks. Even when you profile the "same" sample, each layer is effectively looking at a different moment in time.</a:t>
            </a: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ea typeface="+mn-ea"/>
                <a:cs typeface="+mn-cs"/>
              </a:rPr>
              <a:t>So in addition to heterogeneity, we have to deal with pervasive missing data — and it happens at three distinct levels.</a:t>
            </a:r>
          </a:p>
          <a:p>
            <a:endParaRPr lang="en-US" sz="1200" kern="1200" dirty="0">
              <a:solidFill>
                <a:schemeClr val="tx1"/>
              </a:solidFill>
              <a:effectLst/>
              <a:ea typeface="+mn-ea"/>
              <a:cs typeface="+mn-cs"/>
            </a:endParaRPr>
          </a:p>
          <a:p>
            <a:r>
              <a:rPr lang="en-US" sz="1200" kern="1200" dirty="0">
                <a:solidFill>
                  <a:schemeClr val="tx1"/>
                </a:solidFill>
                <a:effectLst/>
                <a:ea typeface="+mn-ea"/>
                <a:cs typeface="+mn-cs"/>
              </a:rPr>
              <a:t>First, feature-level dropout. This is the one most people think of. In scRNA-seq, 55 to 90 percent of your count matrix is zeros. In </a:t>
            </a:r>
            <a:r>
              <a:rPr lang="en-US" sz="1200" kern="1200" dirty="0" err="1">
                <a:solidFill>
                  <a:schemeClr val="tx1"/>
                </a:solidFill>
                <a:effectLst/>
                <a:ea typeface="+mn-ea"/>
                <a:cs typeface="+mn-cs"/>
              </a:rPr>
              <a:t>scATAC</a:t>
            </a:r>
            <a:r>
              <a:rPr lang="en-US" sz="1200" kern="1200" dirty="0">
                <a:solidFill>
                  <a:schemeClr val="tx1"/>
                </a:solidFill>
                <a:effectLst/>
                <a:ea typeface="+mn-ea"/>
                <a:cs typeface="+mn-cs"/>
              </a:rPr>
              <a:t>-seq, it's even worse — 90 to 99 percent — because DNA is only present in two copies per cell. This isn't just inconvenient; it means gene-gene correlations become unreliable, and clustering algorithms can't find true cell neighborhoods.</a:t>
            </a:r>
          </a:p>
          <a:p>
            <a:endParaRPr lang="en-US" sz="1200" kern="1200" dirty="0">
              <a:solidFill>
                <a:schemeClr val="tx1"/>
              </a:solidFill>
              <a:effectLst/>
              <a:ea typeface="+mn-ea"/>
              <a:cs typeface="+mn-cs"/>
            </a:endParaRPr>
          </a:p>
          <a:p>
            <a:r>
              <a:rPr lang="en-US" sz="1200" kern="1200" dirty="0">
                <a:solidFill>
                  <a:schemeClr val="tx1"/>
                </a:solidFill>
                <a:effectLst/>
                <a:ea typeface="+mn-ea"/>
                <a:cs typeface="+mn-cs"/>
              </a:rPr>
              <a:t>Second, sample-level missingness across omics layers. This is extremely common in real studies. You might have RNA-seq on 500 patients but proteomics on only 200, with an overlap of maybe 120. Or you have technologies like 10x </a:t>
            </a:r>
            <a:r>
              <a:rPr lang="en-US" sz="1200" kern="1200" dirty="0" err="1">
                <a:solidFill>
                  <a:schemeClr val="tx1"/>
                </a:solidFill>
                <a:effectLst/>
                <a:ea typeface="+mn-ea"/>
                <a:cs typeface="+mn-cs"/>
              </a:rPr>
              <a:t>Multiome</a:t>
            </a:r>
            <a:r>
              <a:rPr lang="en-US" sz="1200" kern="1200" dirty="0">
                <a:solidFill>
                  <a:schemeClr val="tx1"/>
                </a:solidFill>
                <a:effectLst/>
                <a:ea typeface="+mn-ea"/>
                <a:cs typeface="+mn-cs"/>
              </a:rPr>
              <a:t> that give you matched RNA and ATAC per cell, but the majority of published datasets were profiled separately. When samples aren't matched, you need specialized diagonal integration methods, and you lose the ability to make per-cell cross-modal inferences.</a:t>
            </a:r>
          </a:p>
          <a:p>
            <a:endParaRPr lang="en-US" sz="1200" kern="1200" dirty="0">
              <a:solidFill>
                <a:schemeClr val="tx1"/>
              </a:solidFill>
              <a:effectLst/>
              <a:ea typeface="+mn-ea"/>
              <a:cs typeface="+mn-cs"/>
            </a:endParaRPr>
          </a:p>
          <a:p>
            <a:r>
              <a:rPr lang="en-US" sz="1200" kern="1200" dirty="0">
                <a:solidFill>
                  <a:schemeClr val="tx1"/>
                </a:solidFill>
                <a:effectLst/>
                <a:ea typeface="+mn-ea"/>
                <a:cs typeface="+mn-cs"/>
              </a:rPr>
              <a:t>Third — and this is the one people often overlook — entire modalities can be absent. Budget constraints mean a study might have whole-genome sequencing and RNA-seq but simply cannot afford </a:t>
            </a:r>
            <a:r>
              <a:rPr lang="en-US" sz="1200" kern="1200" dirty="0" err="1">
                <a:solidFill>
                  <a:schemeClr val="tx1"/>
                </a:solidFill>
                <a:effectLst/>
                <a:ea typeface="+mn-ea"/>
                <a:cs typeface="+mn-cs"/>
              </a:rPr>
              <a:t>phosphoproteomics</a:t>
            </a:r>
            <a:r>
              <a:rPr lang="en-US" sz="1200" kern="1200" dirty="0">
                <a:solidFill>
                  <a:schemeClr val="tx1"/>
                </a:solidFill>
                <a:effectLst/>
                <a:ea typeface="+mn-ea"/>
                <a:cs typeface="+mn-cs"/>
              </a:rPr>
              <a:t> or spatial transcriptomics. Tissue limitations matter too: FFPE samples support DNA and methylation analysis, but yield degraded RNA and poor chromatin accessibility. When an entire regulatory layer is missing, your causal chain from mutation to phenotype has a gap you can't fill.</a:t>
            </a: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ea typeface="+mn-ea"/>
                <a:cs typeface="+mn-cs"/>
              </a:rPr>
              <a:t>So how does the field deal with all of this? The solutions split naturally into two categories: handling heterogeneity on the left, and handling missing data on the right.</a:t>
            </a:r>
          </a:p>
          <a:p>
            <a:endParaRPr lang="en-US" sz="1200" kern="1200" dirty="0">
              <a:solidFill>
                <a:schemeClr val="tx1"/>
              </a:solidFill>
              <a:effectLst/>
              <a:ea typeface="+mn-ea"/>
              <a:cs typeface="+mn-cs"/>
            </a:endParaRPr>
          </a:p>
          <a:p>
            <a:r>
              <a:rPr lang="en-US" sz="1200" kern="1200" dirty="0">
                <a:solidFill>
                  <a:schemeClr val="tx1"/>
                </a:solidFill>
                <a:effectLst/>
                <a:ea typeface="+mn-ea"/>
                <a:cs typeface="+mn-cs"/>
              </a:rPr>
              <a:t>For heterogeneity, three main strategies have emerged. First, modality-specific encoders — tools like </a:t>
            </a:r>
            <a:r>
              <a:rPr lang="en-US" sz="1200" kern="1200" dirty="0" err="1">
                <a:solidFill>
                  <a:schemeClr val="tx1"/>
                </a:solidFill>
                <a:effectLst/>
                <a:ea typeface="+mn-ea"/>
                <a:cs typeface="+mn-cs"/>
              </a:rPr>
              <a:t>scGLUE</a:t>
            </a:r>
            <a:r>
              <a:rPr lang="en-US" sz="1200" kern="1200" dirty="0">
                <a:solidFill>
                  <a:schemeClr val="tx1"/>
                </a:solidFill>
                <a:effectLst/>
                <a:ea typeface="+mn-ea"/>
                <a:cs typeface="+mn-cs"/>
              </a:rPr>
              <a:t> and </a:t>
            </a:r>
            <a:r>
              <a:rPr lang="en-US" sz="1200" kern="1200" dirty="0" err="1">
                <a:solidFill>
                  <a:schemeClr val="tx1"/>
                </a:solidFill>
                <a:effectLst/>
                <a:ea typeface="+mn-ea"/>
                <a:cs typeface="+mn-cs"/>
              </a:rPr>
              <a:t>MultiVI</a:t>
            </a:r>
            <a:r>
              <a:rPr lang="en-US" sz="1200" kern="1200" dirty="0">
                <a:solidFill>
                  <a:schemeClr val="tx1"/>
                </a:solidFill>
                <a:effectLst/>
                <a:ea typeface="+mn-ea"/>
                <a:cs typeface="+mn-cs"/>
              </a:rPr>
              <a:t> process each omics through its own encoder that respects the data's native distribution before projecting everything into a shared latent space. Second, adversarial alignment, where discriminator networks force embeddings from different modalities into a domain-invariant space, explicitly correcting for batch and platform effects. And third, knowledge-guided graphs — SCENIC+, LINGER, and </a:t>
            </a:r>
            <a:r>
              <a:rPr lang="en-US" sz="1200" kern="1200" dirty="0" err="1">
                <a:solidFill>
                  <a:schemeClr val="tx1"/>
                </a:solidFill>
                <a:effectLst/>
                <a:ea typeface="+mn-ea"/>
                <a:cs typeface="+mn-cs"/>
              </a:rPr>
              <a:t>MultiGATE</a:t>
            </a:r>
            <a:r>
              <a:rPr lang="en-US" sz="1200" kern="1200" dirty="0">
                <a:solidFill>
                  <a:schemeClr val="tx1"/>
                </a:solidFill>
                <a:effectLst/>
                <a:ea typeface="+mn-ea"/>
                <a:cs typeface="+mn-cs"/>
              </a:rPr>
              <a:t> encode known regulatory relationships as graph edges to bridge those heterogeneous feature spaces using biological priors rather than purely statistical alignment.</a:t>
            </a:r>
          </a:p>
          <a:p>
            <a:endParaRPr lang="en-US" sz="1200" kern="1200" dirty="0">
              <a:solidFill>
                <a:schemeClr val="tx1"/>
              </a:solidFill>
              <a:effectLst/>
              <a:ea typeface="+mn-ea"/>
              <a:cs typeface="+mn-cs"/>
            </a:endParaRPr>
          </a:p>
          <a:p>
            <a:r>
              <a:rPr lang="en-US" sz="1200" kern="1200" dirty="0">
                <a:solidFill>
                  <a:schemeClr val="tx1"/>
                </a:solidFill>
                <a:effectLst/>
                <a:ea typeface="+mn-ea"/>
                <a:cs typeface="+mn-cs"/>
              </a:rPr>
              <a:t>For missing data, we also have three tiers. Feature-level dropout is addressed with imputation tools like MAGIC and </a:t>
            </a:r>
            <a:r>
              <a:rPr lang="en-US" sz="1200" kern="1200" dirty="0" err="1">
                <a:solidFill>
                  <a:schemeClr val="tx1"/>
                </a:solidFill>
                <a:effectLst/>
                <a:ea typeface="+mn-ea"/>
                <a:cs typeface="+mn-cs"/>
              </a:rPr>
              <a:t>scOpen</a:t>
            </a:r>
            <a:r>
              <a:rPr lang="en-US" sz="1200" kern="1200" dirty="0">
                <a:solidFill>
                  <a:schemeClr val="tx1"/>
                </a:solidFill>
                <a:effectLst/>
                <a:ea typeface="+mn-ea"/>
                <a:cs typeface="+mn-cs"/>
              </a:rPr>
              <a:t>, which use neighbor smoothing or model-based inference tailored to each data type's noise model. Sample-level missingness is handled by diagonal or mosaic integration methods — Seurat v5's bridge integration, UINMF, and </a:t>
            </a:r>
            <a:r>
              <a:rPr lang="en-US" sz="1200" kern="1200" dirty="0" err="1">
                <a:solidFill>
                  <a:schemeClr val="tx1"/>
                </a:solidFill>
                <a:effectLst/>
                <a:ea typeface="+mn-ea"/>
                <a:cs typeface="+mn-cs"/>
              </a:rPr>
              <a:t>StabMap</a:t>
            </a:r>
            <a:r>
              <a:rPr lang="en-US" sz="1200" kern="1200" dirty="0">
                <a:solidFill>
                  <a:schemeClr val="tx1"/>
                </a:solidFill>
                <a:effectLst/>
                <a:ea typeface="+mn-ea"/>
                <a:cs typeface="+mn-cs"/>
              </a:rPr>
              <a:t> can align unpaired samples across modalities using shared features or optimal transport. And for whole-modality absence, probabilistic frameworks like MOFA2 can infer latent factors even when entire omics layers are missing for subsets of samples.</a:t>
            </a:r>
          </a:p>
          <a:p>
            <a:endParaRPr lang="en-US" sz="1200" kern="1200" dirty="0">
              <a:solidFill>
                <a:schemeClr val="tx1"/>
              </a:solidFill>
              <a:effectLst/>
              <a:ea typeface="+mn-ea"/>
              <a:cs typeface="+mn-cs"/>
            </a:endParaRPr>
          </a:p>
          <a:p>
            <a:r>
              <a:rPr lang="en-US" sz="1200" kern="1200" dirty="0">
                <a:solidFill>
                  <a:schemeClr val="tx1"/>
                </a:solidFill>
                <a:effectLst/>
                <a:ea typeface="+mn-ea"/>
                <a:cs typeface="+mn-cs"/>
              </a:rPr>
              <a:t>The important takeaway is that the best modern frameworks often combine multiple strategies — MOFA2 handles missing modalities while </a:t>
            </a:r>
            <a:r>
              <a:rPr lang="en-US" sz="1200" kern="1200" dirty="0" err="1">
                <a:solidFill>
                  <a:schemeClr val="tx1"/>
                </a:solidFill>
                <a:effectLst/>
                <a:ea typeface="+mn-ea"/>
                <a:cs typeface="+mn-cs"/>
              </a:rPr>
              <a:t>scGLUE</a:t>
            </a:r>
            <a:r>
              <a:rPr lang="en-US" sz="1200" kern="1200" dirty="0">
                <a:solidFill>
                  <a:schemeClr val="tx1"/>
                </a:solidFill>
                <a:effectLst/>
                <a:ea typeface="+mn-ea"/>
                <a:cs typeface="+mn-cs"/>
              </a:rPr>
              <a:t> handles heterogeneous features, and you can chain them in a single analysis workflow.</a:t>
            </a: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Meta-analysis answers: “Do genomic and transcriptomic analyses independently support this pathway?” Integrative analysis answers: “Which latent factors or regulatory networks explain coordinated variation across layers?”</a:t>
            </a:r>
          </a:p>
          <a:p>
            <a:pPr marL="0" lvl="0" indent="0">
              <a:buNone/>
            </a:pPr>
            <a:endParaRPr/>
          </a:p>
          <a:p>
            <a:pPr marL="0" lvl="0" indent="0">
              <a:buNone/>
            </a:pPr>
            <a:r>
              <a:t>Why this matters: Integration can reveal cross-layer relationships invisible to separate analyses, but requires stronger assumptions and careful interpretation. Different methods suit different biological questions. Integration is not just stacking plots.</a:t>
            </a:r>
          </a:p>
        </p:txBody>
      </p:sp>
      <p:sp>
        <p:nvSpPr>
          <p:cNvPr id="4" name="Slide Number Placeholder 3"/>
          <p:cNvSpPr>
            <a:spLocks noGrp="1"/>
          </p:cNvSpPr>
          <p:nvPr>
            <p:ph type="sldNum" sz="quarter" idx="10"/>
          </p:nvPr>
        </p:nvSpPr>
        <p:spPr/>
        <p:txBody>
          <a:bodyPr/>
          <a:lstStyle/>
          <a:p>
            <a:fld id="{18BDFEC3-8487-43E8-A154-7C12CBC1FFF2}" type="slidenum">
              <a:rPr lang="en-US"/>
              <a:t>29</a:t>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These challenges will be central themes in upcoming speaker presentations. Each investigator addresses these issues differently based on their biological question and available data. Understanding these challenges prepares you to critically evaluate multi-omics methods and results.</a:t>
            </a:r>
          </a:p>
        </p:txBody>
      </p:sp>
      <p:sp>
        <p:nvSpPr>
          <p:cNvPr id="4" name="Slide Number Placeholder 3"/>
          <p:cNvSpPr>
            <a:spLocks noGrp="1"/>
          </p:cNvSpPr>
          <p:nvPr>
            <p:ph type="sldNum" sz="quarter" idx="10"/>
          </p:nvPr>
        </p:nvSpPr>
        <p:spPr/>
        <p:txBody>
          <a:bodyPr/>
          <a:lstStyle/>
          <a:p>
            <a:fld id="{18BDFEC3-8487-43E8-A154-7C12CBC1FFF2}" type="slidenum">
              <a:rPr lang="en-US"/>
              <a:t>30</a:t>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Example: HER2 protein positivity without RNA overexpression indicates post-transcriptional or protein stability mechanisms, creating distinct therapeutic vulnerabilities. Integration methods must distinguish biological discordance from technical noise. This is a feature, not a bug—the discordance tells us about regulatory mechanisms.</a:t>
            </a:r>
          </a:p>
        </p:txBody>
      </p:sp>
      <p:sp>
        <p:nvSpPr>
          <p:cNvPr id="4" name="Slide Number Placeholder 3"/>
          <p:cNvSpPr>
            <a:spLocks noGrp="1"/>
          </p:cNvSpPr>
          <p:nvPr>
            <p:ph type="sldNum" sz="quarter" idx="10"/>
          </p:nvPr>
        </p:nvSpPr>
        <p:spPr/>
        <p:txBody>
          <a:bodyPr/>
          <a:lstStyle/>
          <a:p>
            <a:fld id="{18BDFEC3-8487-43E8-A154-7C12CBC1FFF2}" type="slidenum">
              <a:rPr lang="en-US"/>
              <a:t>31</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Genomics captures germline and somatic mutations, copy number alterations, and structural rearrangements. This is the “blueprint” layer. Study design showing DNA extraction from fresh vs FFPE samples, multiple library prep protocols, and sequencing platforms.</a:t>
            </a:r>
          </a:p>
          <a:p>
            <a:pPr marL="0" lvl="0" indent="0">
              <a:buNone/>
            </a:pPr>
            <a:endParaRPr/>
          </a:p>
          <a:p>
            <a:pPr marL="0" lvl="0" indent="0">
              <a:buNone/>
            </a:pPr>
            <a:r>
              <a:t>Figure source: Xu et al., Scientific Data, 2021</a:t>
            </a:r>
          </a:p>
        </p:txBody>
      </p:sp>
      <p:sp>
        <p:nvSpPr>
          <p:cNvPr id="4" name="Slide Number Placeholder 3"/>
          <p:cNvSpPr>
            <a:spLocks noGrp="1"/>
          </p:cNvSpPr>
          <p:nvPr>
            <p:ph type="sldNum" sz="quarter" idx="10"/>
          </p:nvPr>
        </p:nvSpPr>
        <p:spPr/>
        <p:txBody>
          <a:bodyPr/>
          <a:lstStyle/>
          <a:p>
            <a:fld id="{18BDFEC3-8487-43E8-A154-7C12CBC1FFF2}" type="slidenum">
              <a:rPr lang="en-US"/>
              <a:t>5</a:t>
            </a:fld>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Missing data is fundamental in multi-omics. Cost and sample limitations mean not all samples are profiled on all platforms. Low-abundance molecules drop out in a biology-dependent manner. Single-cell RNA-seq has high zero rates. Proteomics misses low-abundance proteins.</a:t>
            </a:r>
          </a:p>
          <a:p>
            <a:pPr marL="0" lvl="0" indent="0">
              <a:buNone/>
            </a:pPr>
            <a:endParaRPr/>
          </a:p>
          <a:p>
            <a:pPr marL="0" lvl="0" indent="0">
              <a:buNone/>
            </a:pPr>
            <a:r>
              <a:t>Why this matters: Breaks correlation-based integration approaches. Requires careful imputation or missingness-aware models. Limits interpretation—is a feature absent or undetected? Upcoming speakers will discuss how they address missingness in their workflows.</a:t>
            </a:r>
          </a:p>
        </p:txBody>
      </p:sp>
      <p:sp>
        <p:nvSpPr>
          <p:cNvPr id="4" name="Slide Number Placeholder 3"/>
          <p:cNvSpPr>
            <a:spLocks noGrp="1"/>
          </p:cNvSpPr>
          <p:nvPr>
            <p:ph type="sldNum" sz="quarter" idx="10"/>
          </p:nvPr>
        </p:nvSpPr>
        <p:spPr/>
        <p:txBody>
          <a:bodyPr/>
          <a:lstStyle/>
          <a:p>
            <a:fld id="{18BDFEC3-8487-43E8-A154-7C12CBC1FFF2}" type="slidenum">
              <a:rPr lang="en-US"/>
              <a:t>32</a:t>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Questions to carry forward: How do we distinguish biological signal from technical noise across layers? When should we integrate vs analyze separately? How do we make multi-omics findings actionable in clinical settings? These questions will frame your engagement with upcoming speakers as they present their research approaches and findings.</a:t>
            </a:r>
          </a:p>
        </p:txBody>
      </p:sp>
      <p:sp>
        <p:nvSpPr>
          <p:cNvPr id="4" name="Slide Number Placeholder 3"/>
          <p:cNvSpPr>
            <a:spLocks noGrp="1"/>
          </p:cNvSpPr>
          <p:nvPr>
            <p:ph type="sldNum" sz="quarter" idx="10"/>
          </p:nvPr>
        </p:nvSpPr>
        <p:spPr/>
        <p:txBody>
          <a:bodyPr/>
          <a:lstStyle/>
          <a:p>
            <a:fld id="{18BDFEC3-8487-43E8-A154-7C12CBC1FFF2}" type="slidenum">
              <a:rPr lang="en-US"/>
              <a:t>33</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dirty="0"/>
              <a:t>TCGA pan-cancer mutation landscape showing recurrent driver mutations across cancer types. Panel a: Number of patients with mutations in different genes, colored by proportion of patients in each cancer type. Panel b: Breakdown of mutation types (point mutations, amplifications, etc.). Panel c: Hazard ratios for overall survival associated with individual gene mutations.</a:t>
            </a:r>
          </a:p>
          <a:p>
            <a:pPr marL="0" lvl="0" indent="0">
              <a:buNone/>
            </a:pPr>
            <a:endParaRPr dirty="0"/>
          </a:p>
          <a:p>
            <a:pPr marL="0" lvl="0" indent="0">
              <a:buNone/>
            </a:pPr>
            <a:r>
              <a:rPr dirty="0"/>
              <a:t>Key insight: Genomics identifies recurrent driver alterations and reveals mutation mechanisms. What genomics tells us: cancer susceptibility, clonal evolution, targetable alterations. What it doesn’t tell us: whether mutated pathways are transcriptionally active, whether proteins are expressed, or how the regulatory environment shapes phenotype.</a:t>
            </a:r>
          </a:p>
          <a:p>
            <a:pPr marL="0" lvl="0" indent="0">
              <a:buNone/>
            </a:pPr>
            <a:endParaRPr dirty="0"/>
          </a:p>
          <a:p>
            <a:pPr marL="0" lvl="0" indent="0">
              <a:buNone/>
            </a:pPr>
            <a:r>
              <a:rPr dirty="0"/>
              <a:t>Takeaway: Genomics defines potential—integration with other layers reveals realized biology.</a:t>
            </a:r>
          </a:p>
          <a:p>
            <a:pPr marL="0" lvl="0" indent="0">
              <a:buNone/>
            </a:pPr>
            <a:endParaRPr dirty="0"/>
          </a:p>
          <a:p>
            <a:pPr marL="0" lvl="0" indent="0">
              <a:buNone/>
            </a:pPr>
            <a:r>
              <a:rPr dirty="0"/>
              <a:t>Figure source: Brown et al., Nature Medicine, 2022</a:t>
            </a:r>
          </a:p>
        </p:txBody>
      </p:sp>
      <p:sp>
        <p:nvSpPr>
          <p:cNvPr id="4" name="Slide Number Placeholder 3"/>
          <p:cNvSpPr>
            <a:spLocks noGrp="1"/>
          </p:cNvSpPr>
          <p:nvPr>
            <p:ph type="sldNum" sz="quarter" idx="10"/>
          </p:nvPr>
        </p:nvSpPr>
        <p:spPr/>
        <p:txBody>
          <a:bodyPr/>
          <a:lstStyle/>
          <a:p>
            <a:fld id="{18BDFEC3-8487-43E8-A154-7C12CBC1FFF2}" type="slidenum">
              <a:rPr lang="en-US"/>
              <a:t>6</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Epigenomics captures regulatory potential without altering DNA sequence. This layer determines which genes can be expressed. Figure shows DNA methylation assays, TF binding and histone modification assays, chromatin accessibility methods, and chromatin conformation techniques.</a:t>
            </a:r>
          </a:p>
          <a:p>
            <a:pPr marL="0" lvl="0" indent="0">
              <a:buNone/>
            </a:pPr>
            <a:endParaRPr/>
          </a:p>
          <a:p>
            <a:pPr marL="0" lvl="0" indent="0">
              <a:buNone/>
            </a:pPr>
            <a:r>
              <a:t>Figure source: Genevia Technologies (website figure)</a:t>
            </a:r>
          </a:p>
        </p:txBody>
      </p:sp>
      <p:sp>
        <p:nvSpPr>
          <p:cNvPr id="4" name="Slide Number Placeholder 3"/>
          <p:cNvSpPr>
            <a:spLocks noGrp="1"/>
          </p:cNvSpPr>
          <p:nvPr>
            <p:ph type="sldNum" sz="quarter" idx="10"/>
          </p:nvPr>
        </p:nvSpPr>
        <p:spPr/>
        <p:txBody>
          <a:bodyPr/>
          <a:lstStyle/>
          <a:p>
            <a:fld id="{18BDFEC3-8487-43E8-A154-7C12CBC1FFF2}" type="slidenum">
              <a:rPr lang="en-US"/>
              <a:t>7</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dirty="0"/>
              <a:t>CpG island methylator phenotype (CIMP) in colorectal cancer. Panel A: Distinct features of MLH1-methylated vs unmethylated CIMP-high CRCs, showing different precursor lesions (SSA/P vs TSA), mutation profiles (BRAF vs KRAS), and MMR status. Panel B: Molecular pathogenetic model showing how different serrated precursor pathways lead to CIMP-high CRCs.</a:t>
            </a:r>
          </a:p>
          <a:p>
            <a:pPr marL="0" lvl="0" indent="0">
              <a:buNone/>
            </a:pPr>
            <a:endParaRPr dirty="0"/>
          </a:p>
          <a:p>
            <a:pPr marL="0" lvl="0" indent="0">
              <a:buNone/>
            </a:pPr>
            <a:r>
              <a:rPr dirty="0"/>
              <a:t>Key insight: DNA methylation at CpG islands can silence tumor suppressors independently of mutation, defining distinct molecular and clinical subtypes. What epigenomics tells us: which genes are poised for expression vs silenced, cell identity and lineage commitment, regulatory mechanisms underlying phenotype.</a:t>
            </a:r>
          </a:p>
          <a:p>
            <a:pPr marL="0" lvl="0" indent="0">
              <a:buNone/>
            </a:pPr>
            <a:endParaRPr dirty="0"/>
          </a:p>
          <a:p>
            <a:pPr marL="0" lvl="0" indent="0">
              <a:buNone/>
            </a:pPr>
            <a:r>
              <a:rPr dirty="0"/>
              <a:t>Takeaway: Epigenomics reveals regulatory potential—which parts of the genome are accessible and how TFs can act. Integration with transcriptomics distinguishes potential from realized activity.</a:t>
            </a:r>
          </a:p>
          <a:p>
            <a:pPr marL="0" lvl="0" indent="0">
              <a:buNone/>
            </a:pPr>
            <a:endParaRPr dirty="0"/>
          </a:p>
          <a:p>
            <a:pPr marL="0" lvl="0" indent="0">
              <a:buNone/>
            </a:pPr>
            <a:r>
              <a:rPr dirty="0"/>
              <a:t>Figure source: Yagi et al., Modern Pathology, 2012</a:t>
            </a:r>
          </a:p>
        </p:txBody>
      </p:sp>
      <p:sp>
        <p:nvSpPr>
          <p:cNvPr id="4" name="Slide Number Placeholder 3"/>
          <p:cNvSpPr>
            <a:spLocks noGrp="1"/>
          </p:cNvSpPr>
          <p:nvPr>
            <p:ph type="sldNum" sz="quarter" idx="10"/>
          </p:nvPr>
        </p:nvSpPr>
        <p:spPr/>
        <p:txBody>
          <a:bodyPr/>
          <a:lstStyle/>
          <a:p>
            <a:fld id="{18BDFEC3-8487-43E8-A154-7C12CBC1FFF2}" type="slidenum">
              <a:rPr lang="en-US"/>
              <a:t>8</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Transcriptomics captures which genes are actively being transcribed at the time of measurement. Workflows of bulk RNA-seq vs single-cell RNA-seq shown. Bulk provides population average across many cells. Single-cell reveals cell-level heterogeneity and rare populations.</a:t>
            </a:r>
          </a:p>
          <a:p>
            <a:pPr marL="0" lvl="0" indent="0">
              <a:buNone/>
            </a:pPr>
            <a:endParaRPr/>
          </a:p>
          <a:p>
            <a:pPr marL="0" lvl="0" indent="0">
              <a:buNone/>
            </a:pPr>
            <a:r>
              <a:t>Figure source: Tzec-Interián et al.</a:t>
            </a:r>
          </a:p>
        </p:txBody>
      </p:sp>
      <p:sp>
        <p:nvSpPr>
          <p:cNvPr id="4" name="Slide Number Placeholder 3"/>
          <p:cNvSpPr>
            <a:spLocks noGrp="1"/>
          </p:cNvSpPr>
          <p:nvPr>
            <p:ph type="sldNum" sz="quarter" idx="10"/>
          </p:nvPr>
        </p:nvSpPr>
        <p:spPr/>
        <p:txBody>
          <a:bodyPr/>
          <a:lstStyle/>
          <a:p>
            <a:fld id="{18BDFEC3-8487-43E8-A154-7C12CBC1FFF2}" type="slidenum">
              <a:rPr lang="en-US"/>
              <a:t>9</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dirty="0"/>
              <a:t>PAM50 breast cancer subtype classifications of cell lines (panel b) and primary tumors (panel a) for ER, PR, HER2 status. Expression-based classification identifies breast cancer subtypes (Luminal A, Luminal B, HER2-enriched, Basal-like) with distinct biology and clinical behavior, independent of receptor status alone.</a:t>
            </a:r>
          </a:p>
          <a:p>
            <a:pPr marL="0" lvl="0" indent="0">
              <a:buNone/>
            </a:pPr>
            <a:endParaRPr dirty="0"/>
          </a:p>
          <a:p>
            <a:pPr marL="0" lvl="0" indent="0">
              <a:buNone/>
            </a:pPr>
            <a:r>
              <a:rPr dirty="0"/>
              <a:t>Key insight: Expression programs define molecular subtypes with therapeutic relevance. What transcriptomics tells us: active signaling pathways, cell states and heterogeneity, tumor microenvironment composition.</a:t>
            </a:r>
          </a:p>
          <a:p>
            <a:pPr marL="0" lvl="0" indent="0">
              <a:buNone/>
            </a:pPr>
            <a:endParaRPr dirty="0"/>
          </a:p>
          <a:p>
            <a:pPr marL="0" lvl="0" indent="0">
              <a:buNone/>
            </a:pPr>
            <a:r>
              <a:rPr dirty="0"/>
              <a:t>Limitation: RNA abundance ≠ protein abundance ≠ activity. Post-transcriptional regulation and protein stability decouple mRNA from functional output.</a:t>
            </a:r>
          </a:p>
          <a:p>
            <a:pPr marL="0" lvl="0" indent="0">
              <a:buNone/>
            </a:pPr>
            <a:endParaRPr dirty="0"/>
          </a:p>
          <a:p>
            <a:pPr marL="0" lvl="0" indent="0">
              <a:buNone/>
            </a:pPr>
            <a:r>
              <a:rPr dirty="0"/>
              <a:t>Takeaway: Transcriptomics captures gene expression programs but requires integration with proteomics to understand functional consequences.</a:t>
            </a:r>
          </a:p>
          <a:p>
            <a:pPr marL="0" lvl="0" indent="0">
              <a:buNone/>
            </a:pPr>
            <a:endParaRPr dirty="0"/>
          </a:p>
          <a:p>
            <a:pPr marL="0" lvl="0" indent="0">
              <a:buNone/>
            </a:pPr>
            <a:r>
              <a:rPr dirty="0"/>
              <a:t>Figure source: Jiang et al., BMC Cancer, 2016</a:t>
            </a:r>
          </a:p>
        </p:txBody>
      </p:sp>
      <p:sp>
        <p:nvSpPr>
          <p:cNvPr id="4" name="Slide Number Placeholder 3"/>
          <p:cNvSpPr>
            <a:spLocks noGrp="1"/>
          </p:cNvSpPr>
          <p:nvPr>
            <p:ph type="sldNum" sz="quarter" idx="10"/>
          </p:nvPr>
        </p:nvSpPr>
        <p:spPr/>
        <p:txBody>
          <a:bodyPr/>
          <a:lstStyle/>
          <a:p>
            <a:fld id="{18BDFEC3-8487-43E8-A154-7C12CBC1FFF2}" type="slidenum">
              <a:rPr lang="en-US"/>
              <a:t>10</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Proteomics measures the direct effectors of cellular function. Proteins are the functional molecules that carry out biological processes. Basic MS-based proteomics workflow showing sample prep, mass spectrometry analysis, and data processing. Figure also shows single-cell and spatial proteomics capabilities.</a:t>
            </a:r>
          </a:p>
          <a:p>
            <a:pPr marL="0" lvl="0" indent="0">
              <a:buNone/>
            </a:pPr>
            <a:endParaRPr/>
          </a:p>
          <a:p>
            <a:pPr marL="0" lvl="0" indent="0">
              <a:buNone/>
            </a:pPr>
            <a:r>
              <a:t>Figure source: Bludau &amp; Aebersold, Nat. Rev. Mol. Cell Biol., 2020</a:t>
            </a:r>
          </a:p>
        </p:txBody>
      </p:sp>
      <p:sp>
        <p:nvSpPr>
          <p:cNvPr id="4" name="Slide Number Placeholder 3"/>
          <p:cNvSpPr>
            <a:spLocks noGrp="1"/>
          </p:cNvSpPr>
          <p:nvPr>
            <p:ph type="sldNum" sz="quarter" idx="10"/>
          </p:nvPr>
        </p:nvSpPr>
        <p:spPr/>
        <p:txBody>
          <a:bodyPr/>
          <a:lstStyle/>
          <a:p>
            <a:fld id="{18BDFEC3-8487-43E8-A154-7C12CBC1FFF2}" type="slidenum">
              <a:rPr lang="en-US"/>
              <a:t>11</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lvl1pPr>
              <a:defRPr b="1">
                <a:latin typeface="Georgia" panose="02040502050405020303" pitchFamily="18" charset="0"/>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41EB5C9-1307-BA42-ABA2-0BC069CD8E7F}" type="datetimeFigureOut">
              <a:rPr lang="en-US" smtClean="0"/>
              <a:t>2/6/26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2/6/26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2/6/26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DEFAULT">
    <p:bg>
      <p:bgRef idx="1001">
        <a:schemeClr val="bg1"/>
      </p:bgRef>
    </p:bg>
    <p:spTree>
      <p:nvGrpSpPr>
        <p:cNvPr id="1" name=""/>
        <p:cNvGrpSpPr/>
        <p:nvPr/>
      </p:nvGrpSpPr>
      <p:grpSpPr>
        <a:xfrm>
          <a:off x="0" y="0"/>
          <a:ext cx="0" cy="0"/>
          <a:chOff x="0" y="0"/>
          <a:chExt cx="0" cy="0"/>
        </a:xfrm>
      </p:grpSpPr>
      <p:sp>
        <p:nvSpPr>
          <p:cNvPr id="2" name="Shape 0">
            <a:extLst>
              <a:ext uri="{FF2B5EF4-FFF2-40B4-BE49-F238E27FC236}">
                <a16:creationId xmlns:a16="http://schemas.microsoft.com/office/drawing/2014/main" id="{20AE0B6A-1C95-7042-6831-E7800BD756EB}"/>
              </a:ext>
            </a:extLst>
          </p:cNvPr>
          <p:cNvSpPr/>
          <p:nvPr userDrawn="1"/>
        </p:nvSpPr>
        <p:spPr>
          <a:xfrm>
            <a:off x="0" y="0"/>
            <a:ext cx="9144000" cy="898358"/>
          </a:xfrm>
          <a:prstGeom prst="rect">
            <a:avLst/>
          </a:prstGeom>
          <a:solidFill>
            <a:srgbClr val="0B2027"/>
          </a:solidFill>
          <a:ln/>
        </p:spPr>
        <p:txBody>
          <a:bodyPr/>
          <a:lstStyle/>
          <a:p>
            <a:endParaRPr lang="en-US" b="0" i="0" dirty="0">
              <a:latin typeface="Georgia" panose="02040502050405020303" pitchFamily="18" charset="0"/>
            </a:endParaRPr>
          </a:p>
        </p:txBody>
      </p:sp>
    </p:spTree>
    <p:extLst>
      <p:ext uri="{BB962C8B-B14F-4D97-AF65-F5344CB8AC3E}">
        <p14:creationId xmlns:p14="http://schemas.microsoft.com/office/powerpoint/2010/main" val="5281701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2/6/26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
        <p:nvSpPr>
          <p:cNvPr id="9" name="Shape 0">
            <a:extLst>
              <a:ext uri="{FF2B5EF4-FFF2-40B4-BE49-F238E27FC236}">
                <a16:creationId xmlns:a16="http://schemas.microsoft.com/office/drawing/2014/main" id="{947AE31F-C21E-A72D-0986-B4A57A1DC61F}"/>
              </a:ext>
            </a:extLst>
          </p:cNvPr>
          <p:cNvSpPr/>
          <p:nvPr userDrawn="1"/>
        </p:nvSpPr>
        <p:spPr>
          <a:xfrm>
            <a:off x="0" y="0"/>
            <a:ext cx="9144000" cy="898358"/>
          </a:xfrm>
          <a:prstGeom prst="rect">
            <a:avLst/>
          </a:prstGeom>
          <a:solidFill>
            <a:srgbClr val="0B2027"/>
          </a:solidFill>
          <a:ln/>
        </p:spPr>
        <p:txBody>
          <a:bodyPr/>
          <a:lstStyle/>
          <a:p>
            <a:endParaRPr lang="en-US" b="0" i="0" dirty="0">
              <a:latin typeface="Georgia" panose="02040502050405020303" pitchFamily="18" charset="0"/>
            </a:endParaRPr>
          </a:p>
        </p:txBody>
      </p:sp>
      <p:sp>
        <p:nvSpPr>
          <p:cNvPr id="2" name="Title 1"/>
          <p:cNvSpPr>
            <a:spLocks noGrp="1"/>
          </p:cNvSpPr>
          <p:nvPr>
            <p:ph type="title"/>
          </p:nvPr>
        </p:nvSpPr>
        <p:spPr/>
        <p:txBody>
          <a:bodyPr/>
          <a:lstStyle>
            <a:lvl1pPr>
              <a:defRPr sz="2600" b="1">
                <a:solidFill>
                  <a:schemeClr val="bg1"/>
                </a:solidFill>
                <a:latin typeface="Georgia" panose="02040502050405020303" pitchFamily="18" charset="0"/>
              </a:defRPr>
            </a:lvl1pPr>
          </a:lstStyle>
          <a:p>
            <a:r>
              <a:rPr lang="en-US" dirty="0"/>
              <a:t>Click to edit Master title style</a:t>
            </a:r>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2/6/26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2/6/26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
        <p:nvSpPr>
          <p:cNvPr id="10" name="Shape 0">
            <a:extLst>
              <a:ext uri="{FF2B5EF4-FFF2-40B4-BE49-F238E27FC236}">
                <a16:creationId xmlns:a16="http://schemas.microsoft.com/office/drawing/2014/main" id="{02283F84-6B5E-535C-D46C-902065B4636B}"/>
              </a:ext>
            </a:extLst>
          </p:cNvPr>
          <p:cNvSpPr/>
          <p:nvPr userDrawn="1"/>
        </p:nvSpPr>
        <p:spPr>
          <a:xfrm>
            <a:off x="0" y="0"/>
            <a:ext cx="9144000" cy="898358"/>
          </a:xfrm>
          <a:prstGeom prst="rect">
            <a:avLst/>
          </a:prstGeom>
          <a:solidFill>
            <a:srgbClr val="0B2027"/>
          </a:solidFill>
          <a:ln/>
        </p:spPr>
        <p:txBody>
          <a:bodyPr/>
          <a:lstStyle/>
          <a:p>
            <a:endParaRPr lang="en-US" b="0" i="0" dirty="0">
              <a:solidFill>
                <a:schemeClr val="bg1"/>
              </a:solidFill>
              <a:latin typeface="Georgia" panose="02040502050405020303" pitchFamily="18" charset="0"/>
            </a:endParaRPr>
          </a:p>
        </p:txBody>
      </p:sp>
      <p:sp>
        <p:nvSpPr>
          <p:cNvPr id="2" name="Title 1"/>
          <p:cNvSpPr>
            <a:spLocks noGrp="1"/>
          </p:cNvSpPr>
          <p:nvPr>
            <p:ph type="title"/>
          </p:nvPr>
        </p:nvSpPr>
        <p:spPr/>
        <p:txBody>
          <a:bodyPr/>
          <a:lstStyle>
            <a:lvl1pPr>
              <a:defRPr sz="2600" b="1">
                <a:solidFill>
                  <a:schemeClr val="bg1"/>
                </a:solidFill>
                <a:latin typeface="Georgia" panose="02040502050405020303" pitchFamily="18" charset="0"/>
              </a:defRPr>
            </a:lvl1pPr>
          </a:lstStyle>
          <a:p>
            <a:r>
              <a:rPr lang="en-US" dirty="0"/>
              <a:t>Click to edit Master title style</a:t>
            </a:r>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2/6/26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2/6/26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2/6/26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
        <p:nvSpPr>
          <p:cNvPr id="6" name="Shape 0">
            <a:extLst>
              <a:ext uri="{FF2B5EF4-FFF2-40B4-BE49-F238E27FC236}">
                <a16:creationId xmlns:a16="http://schemas.microsoft.com/office/drawing/2014/main" id="{5C7B4784-52D2-6D8C-A322-477DD1DA241F}"/>
              </a:ext>
            </a:extLst>
          </p:cNvPr>
          <p:cNvSpPr/>
          <p:nvPr userDrawn="1"/>
        </p:nvSpPr>
        <p:spPr>
          <a:xfrm>
            <a:off x="0" y="0"/>
            <a:ext cx="9144000" cy="898358"/>
          </a:xfrm>
          <a:prstGeom prst="rect">
            <a:avLst/>
          </a:prstGeom>
          <a:solidFill>
            <a:srgbClr val="0B2027"/>
          </a:solidFill>
          <a:ln/>
        </p:spPr>
        <p:txBody>
          <a:bodyPr/>
          <a:lstStyle/>
          <a:p>
            <a:endParaRPr lang="en-US" b="0" i="0" dirty="0">
              <a:solidFill>
                <a:schemeClr val="bg1"/>
              </a:solidFill>
              <a:latin typeface="Georgia" panose="02040502050405020303" pitchFamily="18" charset="0"/>
            </a:endParaRPr>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2/6/26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2/6/26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900" b="0" i="0">
                <a:solidFill>
                  <a:schemeClr val="tx1">
                    <a:tint val="75000"/>
                  </a:schemeClr>
                </a:solidFill>
                <a:latin typeface="Georgia" panose="02040502050405020303" pitchFamily="18" charset="0"/>
              </a:defRPr>
            </a:lvl1pPr>
          </a:lstStyle>
          <a:p>
            <a:fld id="{241EB5C9-1307-BA42-ABA2-0BC069CD8E7F}" type="datetimeFigureOut">
              <a:rPr lang="en-US" smtClean="0"/>
              <a:pPr/>
              <a:t>2/6/26</a:t>
            </a:fld>
            <a:endParaRPr lang="en-US" dirty="0"/>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900" b="0" i="0">
                <a:solidFill>
                  <a:schemeClr val="tx1">
                    <a:tint val="75000"/>
                  </a:schemeClr>
                </a:solidFill>
                <a:latin typeface="Georgia" panose="02040502050405020303" pitchFamily="18" charset="0"/>
              </a:defRPr>
            </a:lvl1pPr>
          </a:lstStyle>
          <a:p>
            <a:endParaRPr lang="en-US" dirty="0"/>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900" b="0" i="0">
                <a:solidFill>
                  <a:schemeClr val="tx1">
                    <a:tint val="75000"/>
                  </a:schemeClr>
                </a:solidFill>
                <a:latin typeface="Georgia" panose="02040502050405020303" pitchFamily="18" charset="0"/>
              </a:defRPr>
            </a:lvl1pPr>
          </a:lstStyle>
          <a:p>
            <a:fld id="{C5EF2332-01BF-834F-8236-50238282D533}" type="slidenum">
              <a:rPr lang="en-US" smtClean="0"/>
              <a:pPr/>
              <a:t>‹#›</a:t>
            </a:fld>
            <a:endParaRPr lang="en-US" dirty="0"/>
          </a:p>
        </p:txBody>
      </p:sp>
    </p:spTree>
    <p:extLst>
      <p:ext uri="{BB962C8B-B14F-4D97-AF65-F5344CB8AC3E}">
        <p14:creationId xmlns:p14="http://schemas.microsoft.com/office/powerpoint/2010/main" val="367620087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342900" rtl="0" eaLnBrk="1" latinLnBrk="0" hangingPunct="1">
        <a:spcBef>
          <a:spcPct val="0"/>
        </a:spcBef>
        <a:buNone/>
        <a:defRPr sz="3300" b="0" i="0" kern="1200">
          <a:solidFill>
            <a:schemeClr val="tx1"/>
          </a:solidFill>
          <a:latin typeface="Georgia" panose="02040502050405020303" pitchFamily="18" charset="0"/>
          <a:ea typeface="+mj-ea"/>
          <a:cs typeface="+mj-cs"/>
        </a:defRPr>
      </a:lvl1pPr>
    </p:titleStyle>
    <p:bodyStyle>
      <a:lvl1pPr marL="342900" indent="-342900" algn="l" defTabSz="342900" rtl="0" eaLnBrk="1" latinLnBrk="0" hangingPunct="1">
        <a:spcBef>
          <a:spcPct val="20000"/>
        </a:spcBef>
        <a:buFont typeface="Arial"/>
        <a:buChar char="•"/>
        <a:defRPr sz="2400" b="0" i="0" kern="1200">
          <a:solidFill>
            <a:schemeClr val="tx1"/>
          </a:solidFill>
          <a:latin typeface="Georgia" panose="02040502050405020303" pitchFamily="18" charset="0"/>
          <a:ea typeface="+mn-ea"/>
          <a:cs typeface="+mn-cs"/>
        </a:defRPr>
      </a:lvl1pPr>
      <a:lvl2pPr marL="685800" indent="-342900" algn="l" defTabSz="342900" rtl="0" eaLnBrk="1" latinLnBrk="0" hangingPunct="1">
        <a:spcBef>
          <a:spcPct val="20000"/>
        </a:spcBef>
        <a:buFont typeface="Arial"/>
        <a:buChar char="–"/>
        <a:defRPr sz="2100" b="0" i="0" kern="1200">
          <a:solidFill>
            <a:schemeClr val="tx1"/>
          </a:solidFill>
          <a:latin typeface="Georgia" panose="02040502050405020303" pitchFamily="18" charset="0"/>
          <a:ea typeface="+mn-ea"/>
          <a:cs typeface="+mn-cs"/>
        </a:defRPr>
      </a:lvl2pPr>
      <a:lvl3pPr marL="1028700" indent="-342900" algn="l" defTabSz="342900" rtl="0" eaLnBrk="1" latinLnBrk="0" hangingPunct="1">
        <a:spcBef>
          <a:spcPct val="20000"/>
        </a:spcBef>
        <a:buFont typeface="Arial"/>
        <a:buChar char="•"/>
        <a:defRPr sz="1800" b="0" i="0" kern="1200">
          <a:solidFill>
            <a:schemeClr val="tx1"/>
          </a:solidFill>
          <a:latin typeface="Georgia" panose="02040502050405020303" pitchFamily="18" charset="0"/>
          <a:ea typeface="+mn-ea"/>
          <a:cs typeface="+mn-cs"/>
        </a:defRPr>
      </a:lvl3pPr>
      <a:lvl4pPr marL="1371600" indent="-342900" algn="l" defTabSz="342900" rtl="0" eaLnBrk="1" latinLnBrk="0" hangingPunct="1">
        <a:spcBef>
          <a:spcPct val="20000"/>
        </a:spcBef>
        <a:buFont typeface="Arial"/>
        <a:buChar char="–"/>
        <a:defRPr sz="1500" b="0" i="0" kern="1200">
          <a:solidFill>
            <a:schemeClr val="tx1"/>
          </a:solidFill>
          <a:latin typeface="Georgia" panose="02040502050405020303" pitchFamily="18" charset="0"/>
          <a:ea typeface="+mn-ea"/>
          <a:cs typeface="+mn-cs"/>
        </a:defRPr>
      </a:lvl4pPr>
      <a:lvl5pPr marL="1714500" indent="-342900" algn="l" defTabSz="342900" rtl="0" eaLnBrk="1" latinLnBrk="0" hangingPunct="1">
        <a:spcBef>
          <a:spcPct val="20000"/>
        </a:spcBef>
        <a:buFont typeface="Arial"/>
        <a:buChar char="»"/>
        <a:defRPr sz="1500" b="0" i="0" kern="1200">
          <a:solidFill>
            <a:schemeClr val="tx1"/>
          </a:solidFill>
          <a:latin typeface="Georgia" panose="02040502050405020303" pitchFamily="18" charset="0"/>
          <a:ea typeface="+mn-ea"/>
          <a:cs typeface="+mn-cs"/>
        </a:defRPr>
      </a:lvl5pPr>
      <a:lvl6pPr marL="2057400" indent="-34290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400300" indent="-34290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743200" indent="-342900" algn="l" defTabSz="342900" rtl="0" eaLnBrk="1" latinLnBrk="0" hangingPunct="1">
        <a:spcBef>
          <a:spcPct val="20000"/>
        </a:spcBef>
        <a:buFont typeface="Arial"/>
        <a:buChar char="•"/>
        <a:defRPr sz="1500" kern="1200">
          <a:solidFill>
            <a:schemeClr val="tx1"/>
          </a:solidFill>
          <a:latin typeface="+mn-lt"/>
          <a:ea typeface="+mn-ea"/>
          <a:cs typeface="+mn-cs"/>
        </a:defRPr>
      </a:lvl8pPr>
      <a:lvl9pPr marL="3086100" indent="-34290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1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12.xml"/><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22.xml"/><Relationship Id="rId1" Type="http://schemas.openxmlformats.org/officeDocument/2006/relationships/slideLayout" Target="../slideLayouts/slideLayout1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3.xml"/><Relationship Id="rId1" Type="http://schemas.openxmlformats.org/officeDocument/2006/relationships/slideLayout" Target="../slideLayouts/slideLayout12.xml"/><Relationship Id="rId4" Type="http://schemas.openxmlformats.org/officeDocument/2006/relationships/image" Target="../media/image32.png"/></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5.xml"/><Relationship Id="rId1" Type="http://schemas.openxmlformats.org/officeDocument/2006/relationships/slideLayout" Target="../slideLayouts/slideLayout1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6.xml"/><Relationship Id="rId1" Type="http://schemas.openxmlformats.org/officeDocument/2006/relationships/slideLayout" Target="../slideLayouts/slideLayout12.xml"/><Relationship Id="rId4" Type="http://schemas.openxmlformats.org/officeDocument/2006/relationships/image" Target="../media/image29.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pPr marL="0" lvl="0" indent="0">
              <a:buNone/>
            </a:pPr>
            <a:r>
              <a:rPr dirty="0"/>
              <a:t>Advances in Bioinformatics: Multi-Omics Integration</a:t>
            </a:r>
          </a:p>
        </p:txBody>
      </p:sp>
      <p:sp>
        <p:nvSpPr>
          <p:cNvPr id="3" name="Subtitle 2"/>
          <p:cNvSpPr>
            <a:spLocks noGrp="1"/>
          </p:cNvSpPr>
          <p:nvPr>
            <p:ph type="subTitle" idx="1"/>
          </p:nvPr>
        </p:nvSpPr>
        <p:spPr>
          <a:xfrm>
            <a:off x="1572768" y="2914650"/>
            <a:ext cx="6208776" cy="1314450"/>
          </a:xfrm>
        </p:spPr>
        <p:txBody>
          <a:bodyPr>
            <a:normAutofit fontScale="85000" lnSpcReduction="20000"/>
          </a:bodyPr>
          <a:lstStyle/>
          <a:p>
            <a:pPr marL="0" lvl="0" indent="0">
              <a:buNone/>
            </a:pPr>
            <a:r>
              <a:rPr dirty="0"/>
              <a:t>Session 1: Foundations for Understanding Multi-Omics Research</a:t>
            </a:r>
            <a:br>
              <a:rPr dirty="0"/>
            </a:br>
            <a:br>
              <a:rPr dirty="0"/>
            </a:br>
            <a:r>
              <a:rPr lang="en-US" dirty="0"/>
              <a:t>BCB-SR </a:t>
            </a:r>
            <a:r>
              <a:rPr dirty="0"/>
              <a:t>Bioinformatics</a:t>
            </a:r>
            <a:r>
              <a:rPr lang="en-US" dirty="0"/>
              <a:t> &amp; Computational Biology</a:t>
            </a:r>
            <a:r>
              <a:rPr dirty="0"/>
              <a:t> Journal Club</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normAutofit/>
          </a:bodyPr>
          <a:lstStyle/>
          <a:p>
            <a:pPr marL="0" lvl="0" indent="0">
              <a:buNone/>
            </a:pPr>
            <a:r>
              <a:t>Transcriptomics: Expression-Based Subtypes</a:t>
            </a:r>
          </a:p>
        </p:txBody>
      </p:sp>
      <p:pic>
        <p:nvPicPr>
          <p:cNvPr id="3" name="Picture 1" descr="figures/pam50-breast-subtypes.png"/>
          <p:cNvPicPr>
            <a:picLocks noGrp="1" noChangeAspect="1"/>
          </p:cNvPicPr>
          <p:nvPr/>
        </p:nvPicPr>
        <p:blipFill>
          <a:blip r:embed="rId3"/>
          <a:srcRect b="49972"/>
          <a:stretch>
            <a:fillRect/>
          </a:stretch>
        </p:blipFill>
        <p:spPr bwMode="auto">
          <a:xfrm>
            <a:off x="0" y="1420527"/>
            <a:ext cx="4940521" cy="3098218"/>
          </a:xfrm>
          <a:prstGeom prst="rect">
            <a:avLst/>
          </a:prstGeom>
          <a:noFill/>
          <a:ln w="9525">
            <a:noFill/>
            <a:headEnd/>
            <a:tailEnd/>
          </a:ln>
        </p:spPr>
      </p:pic>
      <p:sp>
        <p:nvSpPr>
          <p:cNvPr id="4" name="TextBox 3">
            <a:extLst>
              <a:ext uri="{FF2B5EF4-FFF2-40B4-BE49-F238E27FC236}">
                <a16:creationId xmlns:a16="http://schemas.microsoft.com/office/drawing/2014/main" id="{604B3E00-EF4B-EC1B-4B68-92A949E384CD}"/>
              </a:ext>
            </a:extLst>
          </p:cNvPr>
          <p:cNvSpPr txBox="1"/>
          <p:nvPr/>
        </p:nvSpPr>
        <p:spPr>
          <a:xfrm>
            <a:off x="4945710" y="1336551"/>
            <a:ext cx="4108131" cy="3139321"/>
          </a:xfrm>
          <a:prstGeom prst="rect">
            <a:avLst/>
          </a:prstGeom>
          <a:noFill/>
        </p:spPr>
        <p:txBody>
          <a:bodyPr wrap="square">
            <a:spAutoFit/>
          </a:bodyPr>
          <a:lstStyle/>
          <a:p>
            <a:r>
              <a:rPr lang="en-US" b="1" dirty="0">
                <a:latin typeface="Georgia" panose="02040502050405020303" pitchFamily="18" charset="0"/>
              </a:rPr>
              <a:t>PAM50 breast cancer subtype classifications of primary tumors for ER, PR, HER2 status. </a:t>
            </a:r>
          </a:p>
          <a:p>
            <a:endParaRPr lang="en-US" b="1" dirty="0">
              <a:latin typeface="Georgia" panose="02040502050405020303" pitchFamily="18" charset="0"/>
            </a:endParaRPr>
          </a:p>
          <a:p>
            <a:pPr marL="0" lvl="0" indent="0">
              <a:buNone/>
            </a:pPr>
            <a:r>
              <a:rPr lang="en-US" dirty="0">
                <a:latin typeface="Georgia" panose="02040502050405020303" pitchFamily="18" charset="0"/>
              </a:rPr>
              <a:t>Expression-based classification identifies breast cancer subtypes </a:t>
            </a:r>
          </a:p>
          <a:p>
            <a:pPr marL="0" lvl="0" indent="0">
              <a:buNone/>
            </a:pPr>
            <a:endParaRPr lang="en-US" dirty="0">
              <a:latin typeface="Georgia" panose="02040502050405020303" pitchFamily="18" charset="0"/>
            </a:endParaRPr>
          </a:p>
          <a:p>
            <a:pPr lvl="0"/>
            <a:r>
              <a:rPr lang="en-US" b="1" dirty="0">
                <a:latin typeface="Georgia" panose="02040502050405020303" pitchFamily="18" charset="0"/>
              </a:rPr>
              <a:t>What transcriptomics tells us: </a:t>
            </a:r>
            <a:r>
              <a:rPr lang="en-US" dirty="0">
                <a:latin typeface="Georgia" panose="02040502050405020303" pitchFamily="18" charset="0"/>
              </a:rPr>
              <a:t>active signaling pathways, cell states and heterogeneity, tumor microenvironment composition.</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p>
            <a:pPr marL="0" lvl="0" indent="0">
              <a:buNone/>
            </a:pPr>
            <a:r>
              <a:rPr dirty="0"/>
              <a:t>Proteomics:</a:t>
            </a:r>
            <a:r>
              <a:rPr lang="en-US" dirty="0"/>
              <a:t> “What makes it happen”</a:t>
            </a:r>
            <a:endParaRPr dirty="0"/>
          </a:p>
        </p:txBody>
      </p:sp>
      <p:pic>
        <p:nvPicPr>
          <p:cNvPr id="3" name="Picture 1" descr="figures/proteomics-platforms.png"/>
          <p:cNvPicPr>
            <a:picLocks noGrp="1" noChangeAspect="1"/>
          </p:cNvPicPr>
          <p:nvPr/>
        </p:nvPicPr>
        <p:blipFill>
          <a:blip r:embed="rId3"/>
          <a:stretch>
            <a:fillRect/>
          </a:stretch>
        </p:blipFill>
        <p:spPr bwMode="auto">
          <a:xfrm>
            <a:off x="73218" y="923455"/>
            <a:ext cx="3878579" cy="4125819"/>
          </a:xfrm>
          <a:prstGeom prst="rect">
            <a:avLst/>
          </a:prstGeom>
          <a:noFill/>
          <a:ln w="9525">
            <a:noFill/>
            <a:headEnd/>
            <a:tailEnd/>
          </a:ln>
        </p:spPr>
      </p:pic>
      <p:sp>
        <p:nvSpPr>
          <p:cNvPr id="4" name="Content Placeholder 3"/>
          <p:cNvSpPr>
            <a:spLocks noGrp="1"/>
          </p:cNvSpPr>
          <p:nvPr>
            <p:ph sz="half" idx="2"/>
          </p:nvPr>
        </p:nvSpPr>
        <p:spPr/>
        <p:txBody>
          <a:bodyPr/>
          <a:lstStyle/>
          <a:p>
            <a:pPr marL="0" lvl="0" indent="0">
              <a:buNone/>
            </a:pPr>
            <a:r>
              <a:rPr b="1" dirty="0"/>
              <a:t>What it measures:</a:t>
            </a:r>
            <a:r>
              <a:rPr dirty="0"/>
              <a:t> Protein abundance, modifications, and interactions</a:t>
            </a:r>
          </a:p>
          <a:p>
            <a:pPr marL="0" lvl="0" indent="0">
              <a:buNone/>
            </a:pPr>
            <a:r>
              <a:rPr b="1" dirty="0"/>
              <a:t>Common technologies:</a:t>
            </a:r>
          </a:p>
          <a:p>
            <a:pPr lvl="0"/>
            <a:r>
              <a:rPr dirty="0"/>
              <a:t>Mass spectrometry-based proteomics</a:t>
            </a:r>
          </a:p>
          <a:p>
            <a:pPr lvl="0"/>
            <a:r>
              <a:rPr dirty="0"/>
              <a:t>Antibody-based platforms (RPPA, </a:t>
            </a:r>
            <a:r>
              <a:rPr dirty="0" err="1"/>
              <a:t>CyTOF</a:t>
            </a:r>
            <a:r>
              <a:rPr dirty="0"/>
              <a:t>)</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p>
            <a:pPr marL="0" lvl="0" indent="0">
              <a:buNone/>
            </a:pPr>
            <a:r>
              <a:t>Proteomics: Layer-to-Layer Discordance</a:t>
            </a:r>
          </a:p>
        </p:txBody>
      </p:sp>
      <p:pic>
        <p:nvPicPr>
          <p:cNvPr id="3" name="Picture 1" descr="figures/cptac-her2-multilayer.png"/>
          <p:cNvPicPr>
            <a:picLocks noGrp="1" noChangeAspect="1"/>
          </p:cNvPicPr>
          <p:nvPr/>
        </p:nvPicPr>
        <p:blipFill>
          <a:blip r:embed="rId3"/>
          <a:stretch>
            <a:fillRect/>
          </a:stretch>
        </p:blipFill>
        <p:spPr bwMode="auto">
          <a:xfrm>
            <a:off x="0" y="923456"/>
            <a:ext cx="5073536" cy="4220044"/>
          </a:xfrm>
          <a:prstGeom prst="rect">
            <a:avLst/>
          </a:prstGeom>
          <a:noFill/>
          <a:ln w="9525">
            <a:noFill/>
            <a:headEnd/>
            <a:tailEnd/>
          </a:ln>
        </p:spPr>
      </p:pic>
      <p:sp>
        <p:nvSpPr>
          <p:cNvPr id="4" name="Content Placeholder 3">
            <a:extLst>
              <a:ext uri="{FF2B5EF4-FFF2-40B4-BE49-F238E27FC236}">
                <a16:creationId xmlns:a16="http://schemas.microsoft.com/office/drawing/2014/main" id="{0AAE3283-E0DD-17F1-F81F-A55ADFEB0265}"/>
              </a:ext>
            </a:extLst>
          </p:cNvPr>
          <p:cNvSpPr txBox="1">
            <a:spLocks/>
          </p:cNvSpPr>
          <p:nvPr/>
        </p:nvSpPr>
        <p:spPr>
          <a:xfrm>
            <a:off x="5343276" y="1009815"/>
            <a:ext cx="3800724" cy="2829433"/>
          </a:xfrm>
          <a:prstGeom prst="rect">
            <a:avLst/>
          </a:prstGeom>
        </p:spPr>
        <p:txBody>
          <a:bodyPr/>
          <a:lstStyle>
            <a:lvl1pPr marL="342900" indent="-342900" algn="l" defTabSz="342900" rtl="0" eaLnBrk="1" latinLnBrk="0" hangingPunct="1">
              <a:spcBef>
                <a:spcPct val="20000"/>
              </a:spcBef>
              <a:buFont typeface="Arial"/>
              <a:buChar char="•"/>
              <a:defRPr sz="2400" b="0" i="0" kern="1200">
                <a:solidFill>
                  <a:schemeClr val="tx1"/>
                </a:solidFill>
                <a:latin typeface="Georgia" panose="02040502050405020303" pitchFamily="18" charset="0"/>
                <a:ea typeface="+mn-ea"/>
                <a:cs typeface="+mn-cs"/>
              </a:defRPr>
            </a:lvl1pPr>
            <a:lvl2pPr marL="685800" indent="-342900" algn="l" defTabSz="342900" rtl="0" eaLnBrk="1" latinLnBrk="0" hangingPunct="1">
              <a:spcBef>
                <a:spcPct val="20000"/>
              </a:spcBef>
              <a:buFont typeface="Arial"/>
              <a:buChar char="–"/>
              <a:defRPr sz="2100" b="0" i="0" kern="1200">
                <a:solidFill>
                  <a:schemeClr val="tx1"/>
                </a:solidFill>
                <a:latin typeface="Georgia" panose="02040502050405020303" pitchFamily="18" charset="0"/>
                <a:ea typeface="+mn-ea"/>
                <a:cs typeface="+mn-cs"/>
              </a:defRPr>
            </a:lvl2pPr>
            <a:lvl3pPr marL="1028700" indent="-342900" algn="l" defTabSz="342900" rtl="0" eaLnBrk="1" latinLnBrk="0" hangingPunct="1">
              <a:spcBef>
                <a:spcPct val="20000"/>
              </a:spcBef>
              <a:buFont typeface="Arial"/>
              <a:buChar char="•"/>
              <a:defRPr sz="1800" b="0" i="0" kern="1200">
                <a:solidFill>
                  <a:schemeClr val="tx1"/>
                </a:solidFill>
                <a:latin typeface="Georgia" panose="02040502050405020303" pitchFamily="18" charset="0"/>
                <a:ea typeface="+mn-ea"/>
                <a:cs typeface="+mn-cs"/>
              </a:defRPr>
            </a:lvl3pPr>
            <a:lvl4pPr marL="1371600" indent="-342900" algn="l" defTabSz="342900" rtl="0" eaLnBrk="1" latinLnBrk="0" hangingPunct="1">
              <a:spcBef>
                <a:spcPct val="20000"/>
              </a:spcBef>
              <a:buFont typeface="Arial"/>
              <a:buChar char="–"/>
              <a:defRPr sz="1500" b="0" i="0" kern="1200">
                <a:solidFill>
                  <a:schemeClr val="tx1"/>
                </a:solidFill>
                <a:latin typeface="Georgia" panose="02040502050405020303" pitchFamily="18" charset="0"/>
                <a:ea typeface="+mn-ea"/>
                <a:cs typeface="+mn-cs"/>
              </a:defRPr>
            </a:lvl4pPr>
            <a:lvl5pPr marL="1714500" indent="-342900" algn="l" defTabSz="342900" rtl="0" eaLnBrk="1" latinLnBrk="0" hangingPunct="1">
              <a:spcBef>
                <a:spcPct val="20000"/>
              </a:spcBef>
              <a:buFont typeface="Arial"/>
              <a:buChar char="»"/>
              <a:defRPr sz="1500" b="0" i="0" kern="1200">
                <a:solidFill>
                  <a:schemeClr val="tx1"/>
                </a:solidFill>
                <a:latin typeface="Georgia" panose="02040502050405020303" pitchFamily="18" charset="0"/>
                <a:ea typeface="+mn-ea"/>
                <a:cs typeface="+mn-cs"/>
              </a:defRPr>
            </a:lvl5pPr>
            <a:lvl6pPr marL="2057400" indent="-34290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400300" indent="-34290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743200" indent="-342900" algn="l" defTabSz="342900" rtl="0" eaLnBrk="1" latinLnBrk="0" hangingPunct="1">
              <a:spcBef>
                <a:spcPct val="20000"/>
              </a:spcBef>
              <a:buFont typeface="Arial"/>
              <a:buChar char="•"/>
              <a:defRPr sz="1500" kern="1200">
                <a:solidFill>
                  <a:schemeClr val="tx1"/>
                </a:solidFill>
                <a:latin typeface="+mn-lt"/>
                <a:ea typeface="+mn-ea"/>
                <a:cs typeface="+mn-cs"/>
              </a:defRPr>
            </a:lvl8pPr>
            <a:lvl9pPr marL="3086100" indent="-342900" algn="l" defTabSz="342900" rtl="0" eaLnBrk="1" latinLnBrk="0" hangingPunct="1">
              <a:spcBef>
                <a:spcPct val="20000"/>
              </a:spcBef>
              <a:buFont typeface="Arial"/>
              <a:buChar char="•"/>
              <a:defRPr sz="1500" kern="1200">
                <a:solidFill>
                  <a:schemeClr val="tx1"/>
                </a:solidFill>
                <a:latin typeface="+mn-lt"/>
                <a:ea typeface="+mn-ea"/>
                <a:cs typeface="+mn-cs"/>
              </a:defRPr>
            </a:lvl9pPr>
          </a:lstStyle>
          <a:p>
            <a:pPr marL="0" lvl="0" indent="0">
              <a:buNone/>
            </a:pPr>
            <a:r>
              <a:rPr lang="en-US" sz="2000" b="1" dirty="0"/>
              <a:t>HER2 assessment across genomics, transcriptomics, and proteomics in CPTAC pan-cancer analysis.</a:t>
            </a:r>
          </a:p>
          <a:p>
            <a:r>
              <a:rPr lang="en-US" sz="2000" dirty="0"/>
              <a:t>HER2 classification varies dramatically by layer. </a:t>
            </a:r>
          </a:p>
          <a:p>
            <a:r>
              <a:rPr lang="en-US" sz="2000" dirty="0"/>
              <a:t>Samples HER2-positive by protein may be negative by RNA or CNV. </a:t>
            </a:r>
          </a:p>
          <a:p>
            <a:r>
              <a:rPr lang="en-US" sz="2000" dirty="0"/>
              <a:t>Discordance across layers motivates multi-omics integration.</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6977" y="205979"/>
            <a:ext cx="8762338" cy="857250"/>
          </a:xfrm>
        </p:spPr>
        <p:txBody>
          <a:bodyPr>
            <a:normAutofit fontScale="90000"/>
          </a:bodyPr>
          <a:lstStyle/>
          <a:p>
            <a:pPr marL="0" lvl="0" indent="0">
              <a:buNone/>
            </a:pPr>
            <a:r>
              <a:rPr dirty="0"/>
              <a:t>Metabolomics: </a:t>
            </a:r>
            <a:r>
              <a:rPr lang="en-US" dirty="0"/>
              <a:t>"What has happened and is happening”</a:t>
            </a:r>
            <a:endParaRPr dirty="0"/>
          </a:p>
        </p:txBody>
      </p:sp>
      <p:sp>
        <p:nvSpPr>
          <p:cNvPr id="4" name="Content Placeholder 3"/>
          <p:cNvSpPr>
            <a:spLocks noGrp="1"/>
          </p:cNvSpPr>
          <p:nvPr>
            <p:ph sz="half" idx="2"/>
          </p:nvPr>
        </p:nvSpPr>
        <p:spPr>
          <a:xfrm>
            <a:off x="4713515" y="1517391"/>
            <a:ext cx="4038600" cy="3394472"/>
          </a:xfrm>
        </p:spPr>
        <p:txBody>
          <a:bodyPr>
            <a:normAutofit fontScale="85000" lnSpcReduction="20000"/>
          </a:bodyPr>
          <a:lstStyle/>
          <a:p>
            <a:pPr marL="0" lvl="0" indent="0">
              <a:buNone/>
            </a:pPr>
            <a:r>
              <a:rPr sz="2400" b="1" dirty="0"/>
              <a:t>What it measures:</a:t>
            </a:r>
            <a:r>
              <a:rPr sz="2400" dirty="0"/>
              <a:t> Small molecules reflecting metabolic flux and enzymatic activity</a:t>
            </a:r>
            <a:endParaRPr lang="en-US" sz="2400" dirty="0"/>
          </a:p>
          <a:p>
            <a:pPr marL="0" lvl="0" indent="0">
              <a:buNone/>
            </a:pPr>
            <a:endParaRPr sz="2400" dirty="0"/>
          </a:p>
          <a:p>
            <a:pPr marL="0" lvl="0" indent="0">
              <a:buNone/>
            </a:pPr>
            <a:r>
              <a:rPr lang="en-US" sz="2400" b="1" dirty="0"/>
              <a:t>What metabolomics tells us: </a:t>
            </a:r>
          </a:p>
          <a:p>
            <a:r>
              <a:rPr lang="en-US" sz="2400" dirty="0"/>
              <a:t>How metabolic state regulates epigenetics and protein function</a:t>
            </a:r>
          </a:p>
          <a:p>
            <a:r>
              <a:rPr lang="en-US" sz="2400" dirty="0"/>
              <a:t>Phenotype-proximal biology</a:t>
            </a:r>
          </a:p>
          <a:p>
            <a:r>
              <a:rPr lang="en-US" sz="2400" dirty="0"/>
              <a:t>Metabolic reprogramming in cancer and immune cells.</a:t>
            </a:r>
          </a:p>
        </p:txBody>
      </p:sp>
      <p:sp>
        <p:nvSpPr>
          <p:cNvPr id="5" name="Oval 4">
            <a:extLst>
              <a:ext uri="{FF2B5EF4-FFF2-40B4-BE49-F238E27FC236}">
                <a16:creationId xmlns:a16="http://schemas.microsoft.com/office/drawing/2014/main" id="{C2E3D2F1-028E-B726-774A-E183F625AC80}"/>
              </a:ext>
            </a:extLst>
          </p:cNvPr>
          <p:cNvSpPr/>
          <p:nvPr/>
        </p:nvSpPr>
        <p:spPr>
          <a:xfrm>
            <a:off x="1900363" y="2425148"/>
            <a:ext cx="1574358" cy="1137036"/>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6" name="Picture 1" descr="figures/metabolites-in-multiomes.png">
            <a:extLst>
              <a:ext uri="{FF2B5EF4-FFF2-40B4-BE49-F238E27FC236}">
                <a16:creationId xmlns:a16="http://schemas.microsoft.com/office/drawing/2014/main" id="{BDD525B6-FCB9-8480-6F93-61FC45AD1BEA}"/>
              </a:ext>
            </a:extLst>
          </p:cNvPr>
          <p:cNvPicPr>
            <a:picLocks noGrp="1" noChangeAspect="1"/>
          </p:cNvPicPr>
          <p:nvPr/>
        </p:nvPicPr>
        <p:blipFill>
          <a:blip r:embed="rId3"/>
          <a:stretch>
            <a:fillRect/>
          </a:stretch>
        </p:blipFill>
        <p:spPr bwMode="auto">
          <a:xfrm>
            <a:off x="138048" y="1163292"/>
            <a:ext cx="4403964" cy="3584934"/>
          </a:xfrm>
          <a:prstGeom prst="rect">
            <a:avLst/>
          </a:prstGeom>
          <a:noFill/>
          <a:ln w="9525">
            <a:noFill/>
            <a:headEnd/>
            <a:tailEnd/>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p>
            <a:pPr marL="0" lvl="0" indent="0">
              <a:buNone/>
            </a:pPr>
            <a:r>
              <a:rPr dirty="0"/>
              <a:t>Two Multi-Omics Study Paradigms</a:t>
            </a:r>
          </a:p>
        </p:txBody>
      </p:sp>
      <p:grpSp>
        <p:nvGrpSpPr>
          <p:cNvPr id="8" name="Group 7">
            <a:extLst>
              <a:ext uri="{FF2B5EF4-FFF2-40B4-BE49-F238E27FC236}">
                <a16:creationId xmlns:a16="http://schemas.microsoft.com/office/drawing/2014/main" id="{BF2A73EC-7A5C-DDFB-2C65-F3B8554992DE}"/>
              </a:ext>
            </a:extLst>
          </p:cNvPr>
          <p:cNvGrpSpPr/>
          <p:nvPr/>
        </p:nvGrpSpPr>
        <p:grpSpPr>
          <a:xfrm>
            <a:off x="223936" y="1782147"/>
            <a:ext cx="3713584" cy="3211803"/>
            <a:chOff x="158620" y="942392"/>
            <a:chExt cx="4114541" cy="3696995"/>
          </a:xfrm>
        </p:grpSpPr>
        <p:pic>
          <p:nvPicPr>
            <p:cNvPr id="5" name="Picture 4" descr="A diagram of a diagram of a dna model&#10;&#10;AI-generated content may be incorrect.">
              <a:extLst>
                <a:ext uri="{FF2B5EF4-FFF2-40B4-BE49-F238E27FC236}">
                  <a16:creationId xmlns:a16="http://schemas.microsoft.com/office/drawing/2014/main" id="{72B529A7-2519-4A90-F479-A6EAEA998970}"/>
                </a:ext>
              </a:extLst>
            </p:cNvPr>
            <p:cNvPicPr>
              <a:picLocks noChangeAspect="1"/>
            </p:cNvPicPr>
            <p:nvPr/>
          </p:nvPicPr>
          <p:blipFill>
            <a:blip r:embed="rId3"/>
            <a:stretch>
              <a:fillRect/>
            </a:stretch>
          </p:blipFill>
          <p:spPr>
            <a:xfrm>
              <a:off x="222250" y="1017036"/>
              <a:ext cx="4050911" cy="3622351"/>
            </a:xfrm>
            <a:prstGeom prst="rect">
              <a:avLst/>
            </a:prstGeom>
          </p:spPr>
        </p:pic>
        <p:sp>
          <p:nvSpPr>
            <p:cNvPr id="6" name="Rectangle 5">
              <a:extLst>
                <a:ext uri="{FF2B5EF4-FFF2-40B4-BE49-F238E27FC236}">
                  <a16:creationId xmlns:a16="http://schemas.microsoft.com/office/drawing/2014/main" id="{744A62AA-896C-4944-5830-5EC468FE3253}"/>
                </a:ext>
              </a:extLst>
            </p:cNvPr>
            <p:cNvSpPr/>
            <p:nvPr/>
          </p:nvSpPr>
          <p:spPr>
            <a:xfrm>
              <a:off x="158620" y="942392"/>
              <a:ext cx="326572" cy="188478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1C982A86-85DF-AA35-EDAC-CF33655A08D6}"/>
                </a:ext>
              </a:extLst>
            </p:cNvPr>
            <p:cNvSpPr/>
            <p:nvPr/>
          </p:nvSpPr>
          <p:spPr>
            <a:xfrm>
              <a:off x="189721" y="2967135"/>
              <a:ext cx="435430" cy="58160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1026" name="Picture 2" descr="Epi Multiome ATAC + Gene Expression | Official 10x Genomics Support">
            <a:extLst>
              <a:ext uri="{FF2B5EF4-FFF2-40B4-BE49-F238E27FC236}">
                <a16:creationId xmlns:a16="http://schemas.microsoft.com/office/drawing/2014/main" id="{9E90E972-02D6-22D1-C633-C0DEF2E646C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85387" y="1676782"/>
            <a:ext cx="4042251" cy="1358646"/>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A diagram of a cell structure&#10;&#10;AI-generated content may be incorrect.">
            <a:extLst>
              <a:ext uri="{FF2B5EF4-FFF2-40B4-BE49-F238E27FC236}">
                <a16:creationId xmlns:a16="http://schemas.microsoft.com/office/drawing/2014/main" id="{498879FA-750B-9F28-2101-6764B5014846}"/>
              </a:ext>
            </a:extLst>
          </p:cNvPr>
          <p:cNvPicPr>
            <a:picLocks noChangeAspect="1"/>
          </p:cNvPicPr>
          <p:nvPr/>
        </p:nvPicPr>
        <p:blipFill>
          <a:blip r:embed="rId5"/>
          <a:stretch>
            <a:fillRect/>
          </a:stretch>
        </p:blipFill>
        <p:spPr>
          <a:xfrm>
            <a:off x="4401911" y="3196299"/>
            <a:ext cx="1975467" cy="1863225"/>
          </a:xfrm>
          <a:prstGeom prst="rect">
            <a:avLst/>
          </a:prstGeom>
        </p:spPr>
      </p:pic>
      <p:sp>
        <p:nvSpPr>
          <p:cNvPr id="18" name="TextBox 17">
            <a:extLst>
              <a:ext uri="{FF2B5EF4-FFF2-40B4-BE49-F238E27FC236}">
                <a16:creationId xmlns:a16="http://schemas.microsoft.com/office/drawing/2014/main" id="{69939DFF-741C-17A9-EDF7-7B1BE7FAFF61}"/>
              </a:ext>
            </a:extLst>
          </p:cNvPr>
          <p:cNvSpPr txBox="1"/>
          <p:nvPr/>
        </p:nvSpPr>
        <p:spPr>
          <a:xfrm>
            <a:off x="130630" y="1336223"/>
            <a:ext cx="4572000" cy="369332"/>
          </a:xfrm>
          <a:prstGeom prst="rect">
            <a:avLst/>
          </a:prstGeom>
          <a:noFill/>
        </p:spPr>
        <p:txBody>
          <a:bodyPr wrap="square">
            <a:spAutoFit/>
          </a:bodyPr>
          <a:lstStyle/>
          <a:p>
            <a:r>
              <a:rPr lang="en-US" b="1" dirty="0">
                <a:latin typeface="Georgia" panose="02040502050405020303" pitchFamily="18" charset="0"/>
              </a:rPr>
              <a:t>Matched inter-modality (parallel)</a:t>
            </a:r>
            <a:endParaRPr lang="en-US" dirty="0"/>
          </a:p>
        </p:txBody>
      </p:sp>
      <p:sp>
        <p:nvSpPr>
          <p:cNvPr id="19" name="TextBox 18">
            <a:extLst>
              <a:ext uri="{FF2B5EF4-FFF2-40B4-BE49-F238E27FC236}">
                <a16:creationId xmlns:a16="http://schemas.microsoft.com/office/drawing/2014/main" id="{AADE20BA-A541-BCCF-0C47-96D81405EBB4}"/>
              </a:ext>
            </a:extLst>
          </p:cNvPr>
          <p:cNvSpPr txBox="1"/>
          <p:nvPr/>
        </p:nvSpPr>
        <p:spPr>
          <a:xfrm>
            <a:off x="4696410" y="1320672"/>
            <a:ext cx="4572000" cy="369332"/>
          </a:xfrm>
          <a:prstGeom prst="rect">
            <a:avLst/>
          </a:prstGeom>
          <a:noFill/>
        </p:spPr>
        <p:txBody>
          <a:bodyPr wrap="square">
            <a:spAutoFit/>
          </a:bodyPr>
          <a:lstStyle/>
          <a:p>
            <a:r>
              <a:rPr lang="en-US" b="1" dirty="0">
                <a:latin typeface="Georgia" panose="02040502050405020303" pitchFamily="18" charset="0"/>
              </a:rPr>
              <a:t>Joint profiling (multi-modal)</a:t>
            </a:r>
            <a:endParaRPr lang="en-US"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p>
            <a:pPr marL="0" lvl="0" indent="0">
              <a:buNone/>
            </a:pPr>
            <a:r>
              <a:t>Parallel Multi-Omics Study Example</a:t>
            </a:r>
          </a:p>
        </p:txBody>
      </p:sp>
      <p:pic>
        <p:nvPicPr>
          <p:cNvPr id="3" name="Picture 1" descr="figures/parallel-study-example-tcga.png"/>
          <p:cNvPicPr>
            <a:picLocks noGrp="1" noChangeAspect="1"/>
          </p:cNvPicPr>
          <p:nvPr/>
        </p:nvPicPr>
        <p:blipFill>
          <a:blip r:embed="rId3"/>
          <a:srcRect t="14718"/>
          <a:stretch>
            <a:fillRect/>
          </a:stretch>
        </p:blipFill>
        <p:spPr bwMode="auto">
          <a:xfrm>
            <a:off x="102637" y="1082351"/>
            <a:ext cx="5546240" cy="3367716"/>
          </a:xfrm>
          <a:prstGeom prst="rect">
            <a:avLst/>
          </a:prstGeom>
          <a:noFill/>
          <a:ln w="9525">
            <a:noFill/>
            <a:headEnd/>
            <a:tailEnd/>
          </a:ln>
        </p:spPr>
      </p:pic>
      <p:sp>
        <p:nvSpPr>
          <p:cNvPr id="5" name="TextBox 4">
            <a:extLst>
              <a:ext uri="{FF2B5EF4-FFF2-40B4-BE49-F238E27FC236}">
                <a16:creationId xmlns:a16="http://schemas.microsoft.com/office/drawing/2014/main" id="{818DFC20-E86E-6D4E-3E72-14FBDC5864CB}"/>
              </a:ext>
            </a:extLst>
          </p:cNvPr>
          <p:cNvSpPr txBox="1"/>
          <p:nvPr/>
        </p:nvSpPr>
        <p:spPr>
          <a:xfrm>
            <a:off x="5747658" y="1549327"/>
            <a:ext cx="3116424" cy="2585323"/>
          </a:xfrm>
          <a:prstGeom prst="rect">
            <a:avLst/>
          </a:prstGeom>
          <a:noFill/>
        </p:spPr>
        <p:txBody>
          <a:bodyPr wrap="square">
            <a:spAutoFit/>
          </a:bodyPr>
          <a:lstStyle/>
          <a:p>
            <a:r>
              <a:rPr lang="en-US" dirty="0">
                <a:latin typeface="Georgia" panose="02040502050405020303" pitchFamily="18" charset="0"/>
              </a:rPr>
              <a:t>Integrated </a:t>
            </a:r>
            <a:r>
              <a:rPr lang="en-US" b="1" dirty="0">
                <a:latin typeface="Georgia" panose="02040502050405020303" pitchFamily="18" charset="0"/>
              </a:rPr>
              <a:t>genomics, transcriptomics</a:t>
            </a:r>
            <a:r>
              <a:rPr lang="en-US" dirty="0">
                <a:latin typeface="Georgia" panose="02040502050405020303" pitchFamily="18" charset="0"/>
              </a:rPr>
              <a:t>, and clinical data from matched TCGA samples + </a:t>
            </a:r>
            <a:r>
              <a:rPr lang="en-US" b="1" dirty="0">
                <a:latin typeface="Georgia" panose="02040502050405020303" pitchFamily="18" charset="0"/>
              </a:rPr>
              <a:t>machine learning </a:t>
            </a:r>
            <a:r>
              <a:rPr lang="en-US" dirty="0">
                <a:latin typeface="Georgia" panose="02040502050405020303" pitchFamily="18" charset="0"/>
              </a:rPr>
              <a:t>improve prognosis prediction and identify treatment-relevant biomarkers in head and neck squamous cell carcinoma</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27A7B1-605A-013D-8A24-0D6C3AAB3A0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8B002F7-6223-7B20-D686-322AD1756BDA}"/>
              </a:ext>
            </a:extLst>
          </p:cNvPr>
          <p:cNvSpPr>
            <a:spLocks noGrp="1"/>
          </p:cNvSpPr>
          <p:nvPr>
            <p:ph type="title"/>
          </p:nvPr>
        </p:nvSpPr>
        <p:spPr>
          <a:xfrm>
            <a:off x="457200" y="205979"/>
            <a:ext cx="8229600" cy="857250"/>
          </a:xfrm>
        </p:spPr>
        <p:txBody>
          <a:bodyPr/>
          <a:lstStyle/>
          <a:p>
            <a:pPr marL="0" lvl="0" indent="0">
              <a:buNone/>
            </a:pPr>
            <a:r>
              <a:rPr dirty="0"/>
              <a:t>Parallel Multi-Omics </a:t>
            </a:r>
            <a:r>
              <a:rPr lang="en-US" dirty="0"/>
              <a:t>Databases</a:t>
            </a:r>
            <a:endParaRPr dirty="0"/>
          </a:p>
        </p:txBody>
      </p:sp>
      <p:sp>
        <p:nvSpPr>
          <p:cNvPr id="6" name="TextBox 5">
            <a:extLst>
              <a:ext uri="{FF2B5EF4-FFF2-40B4-BE49-F238E27FC236}">
                <a16:creationId xmlns:a16="http://schemas.microsoft.com/office/drawing/2014/main" id="{B91FE930-27C0-8F82-75B7-8898CA51F46A}"/>
              </a:ext>
            </a:extLst>
          </p:cNvPr>
          <p:cNvSpPr txBox="1"/>
          <p:nvPr/>
        </p:nvSpPr>
        <p:spPr>
          <a:xfrm>
            <a:off x="0" y="914400"/>
            <a:ext cx="4814596" cy="4524315"/>
          </a:xfrm>
          <a:prstGeom prst="rect">
            <a:avLst/>
          </a:prstGeom>
          <a:noFill/>
        </p:spPr>
        <p:txBody>
          <a:bodyPr wrap="square">
            <a:spAutoFit/>
          </a:bodyPr>
          <a:lstStyle/>
          <a:p>
            <a:pPr>
              <a:buNone/>
            </a:pPr>
            <a:r>
              <a:rPr lang="en-US" sz="1600" b="1" dirty="0">
                <a:latin typeface="Georgia" panose="02040502050405020303" pitchFamily="18" charset="0"/>
              </a:rPr>
              <a:t>Primary Data Resources</a:t>
            </a:r>
            <a:endParaRPr lang="en-US" sz="1600" dirty="0">
              <a:latin typeface="Georgia" panose="02040502050405020303" pitchFamily="18" charset="0"/>
            </a:endParaRPr>
          </a:p>
          <a:p>
            <a:r>
              <a:rPr lang="en-US" sz="1600" b="1" dirty="0">
                <a:latin typeface="Georgia" panose="02040502050405020303" pitchFamily="18" charset="0"/>
              </a:rPr>
              <a:t>TCGA</a:t>
            </a:r>
            <a:r>
              <a:rPr lang="en-US" sz="1600" dirty="0">
                <a:latin typeface="Georgia" panose="02040502050405020303" pitchFamily="18" charset="0"/>
              </a:rPr>
              <a:t> (The Cancer Genome Atlas): 33 cancer types; genomics, RNA-seq, methylation, CNV from same tumor samples</a:t>
            </a:r>
          </a:p>
          <a:p>
            <a:r>
              <a:rPr lang="en-US" sz="1600" b="1" dirty="0">
                <a:latin typeface="Georgia" panose="02040502050405020303" pitchFamily="18" charset="0"/>
              </a:rPr>
              <a:t>CPTAC </a:t>
            </a:r>
            <a:r>
              <a:rPr lang="en-US" sz="1600" dirty="0">
                <a:latin typeface="Georgia" panose="02040502050405020303" pitchFamily="18" charset="0"/>
              </a:rPr>
              <a:t>proteomics/</a:t>
            </a:r>
            <a:r>
              <a:rPr lang="en-US" sz="1600" dirty="0" err="1">
                <a:latin typeface="Georgia" panose="02040502050405020303" pitchFamily="18" charset="0"/>
              </a:rPr>
              <a:t>phosphoproteomics</a:t>
            </a:r>
            <a:r>
              <a:rPr lang="en-US" sz="1600" dirty="0">
                <a:latin typeface="Georgia" panose="02040502050405020303" pitchFamily="18" charset="0"/>
              </a:rPr>
              <a:t> to TCGA samples</a:t>
            </a:r>
          </a:p>
          <a:p>
            <a:r>
              <a:rPr lang="en-US" sz="1600" b="1" dirty="0">
                <a:latin typeface="Georgia" panose="02040502050405020303" pitchFamily="18" charset="0"/>
              </a:rPr>
              <a:t>ICGC </a:t>
            </a:r>
            <a:r>
              <a:rPr lang="en-US" sz="1600" dirty="0">
                <a:latin typeface="Georgia" panose="02040502050405020303" pitchFamily="18" charset="0"/>
              </a:rPr>
              <a:t>International cancer genomics, matched multi-omics</a:t>
            </a:r>
          </a:p>
          <a:p>
            <a:r>
              <a:rPr lang="en-US" sz="1600" b="1" dirty="0">
                <a:latin typeface="Georgia" panose="02040502050405020303" pitchFamily="18" charset="0"/>
              </a:rPr>
              <a:t>TARGET</a:t>
            </a:r>
            <a:r>
              <a:rPr lang="en-US" sz="1600" dirty="0">
                <a:latin typeface="Georgia" panose="02040502050405020303" pitchFamily="18" charset="0"/>
              </a:rPr>
              <a:t>: Pediatric cancers with matched multi-omics</a:t>
            </a:r>
          </a:p>
          <a:p>
            <a:r>
              <a:rPr lang="en-US" sz="1600" b="1" dirty="0" err="1">
                <a:latin typeface="Georgia" panose="02040502050405020303" pitchFamily="18" charset="0"/>
              </a:rPr>
              <a:t>BeatAML</a:t>
            </a:r>
            <a:r>
              <a:rPr lang="en-US" sz="1600" dirty="0">
                <a:latin typeface="Georgia" panose="02040502050405020303" pitchFamily="18" charset="0"/>
              </a:rPr>
              <a:t>: Acute myeloid leukemia with matched multi-omics plus drug response</a:t>
            </a:r>
          </a:p>
          <a:p>
            <a:r>
              <a:rPr lang="en-US" sz="1600" b="1" dirty="0">
                <a:latin typeface="Georgia" panose="02040502050405020303" pitchFamily="18" charset="0"/>
              </a:rPr>
              <a:t>CCLE</a:t>
            </a:r>
            <a:r>
              <a:rPr lang="en-US" sz="1600" dirty="0">
                <a:latin typeface="Georgia" panose="02040502050405020303" pitchFamily="18" charset="0"/>
              </a:rPr>
              <a:t> ~1,000 cancer cell lines with matched genomics/transcriptomics/proteomics</a:t>
            </a:r>
          </a:p>
          <a:p>
            <a:r>
              <a:rPr lang="en-US" sz="1600" b="1" dirty="0" err="1">
                <a:latin typeface="Georgia" panose="02040502050405020303" pitchFamily="18" charset="0"/>
              </a:rPr>
              <a:t>DepMap</a:t>
            </a:r>
            <a:r>
              <a:rPr lang="en-US" sz="1600" b="1" dirty="0">
                <a:latin typeface="Georgia" panose="02040502050405020303" pitchFamily="18" charset="0"/>
              </a:rPr>
              <a:t> </a:t>
            </a:r>
            <a:r>
              <a:rPr lang="en-US" sz="1600" dirty="0">
                <a:latin typeface="Georgia" panose="02040502050405020303" pitchFamily="18" charset="0"/>
              </a:rPr>
              <a:t>(Cancer Dependency Map): Builds on CCLE, adds CRISPR screens</a:t>
            </a:r>
          </a:p>
          <a:p>
            <a:r>
              <a:rPr lang="en-US" sz="1600" b="1" dirty="0" err="1">
                <a:latin typeface="Georgia" panose="02040502050405020303" pitchFamily="18" charset="0"/>
              </a:rPr>
              <a:t>GTEx</a:t>
            </a:r>
            <a:r>
              <a:rPr lang="en-US" sz="1600" b="1" dirty="0">
                <a:latin typeface="Georgia" panose="02040502050405020303" pitchFamily="18" charset="0"/>
              </a:rPr>
              <a:t>: </a:t>
            </a:r>
            <a:r>
              <a:rPr lang="en-US" sz="1600" dirty="0">
                <a:latin typeface="Georgia" panose="02040502050405020303" pitchFamily="18" charset="0"/>
              </a:rPr>
              <a:t>54 normal tissues, matched WGS + RNA</a:t>
            </a:r>
          </a:p>
          <a:p>
            <a:endParaRPr lang="en-US" sz="1600" dirty="0">
              <a:latin typeface="Georgia" panose="02040502050405020303" pitchFamily="18" charset="0"/>
            </a:endParaRPr>
          </a:p>
        </p:txBody>
      </p:sp>
      <p:sp>
        <p:nvSpPr>
          <p:cNvPr id="8" name="TextBox 7">
            <a:extLst>
              <a:ext uri="{FF2B5EF4-FFF2-40B4-BE49-F238E27FC236}">
                <a16:creationId xmlns:a16="http://schemas.microsoft.com/office/drawing/2014/main" id="{C45654AE-23AE-306E-2A6B-5BE0B74AB7F6}"/>
              </a:ext>
            </a:extLst>
          </p:cNvPr>
          <p:cNvSpPr txBox="1"/>
          <p:nvPr/>
        </p:nvSpPr>
        <p:spPr>
          <a:xfrm>
            <a:off x="4749283" y="884291"/>
            <a:ext cx="4590660" cy="2554545"/>
          </a:xfrm>
          <a:prstGeom prst="rect">
            <a:avLst/>
          </a:prstGeom>
          <a:noFill/>
        </p:spPr>
        <p:txBody>
          <a:bodyPr wrap="square">
            <a:spAutoFit/>
          </a:bodyPr>
          <a:lstStyle/>
          <a:p>
            <a:r>
              <a:rPr lang="en-US" sz="1600" b="1" dirty="0">
                <a:latin typeface="Georgia" panose="02040502050405020303" pitchFamily="18" charset="0"/>
              </a:rPr>
              <a:t>Access Portals/Analysis Platforms</a:t>
            </a:r>
          </a:p>
          <a:p>
            <a:r>
              <a:rPr lang="en-US" sz="1600" b="1" dirty="0">
                <a:latin typeface="Georgia" panose="02040502050405020303" pitchFamily="18" charset="0"/>
              </a:rPr>
              <a:t>GDC Data Portal </a:t>
            </a:r>
            <a:r>
              <a:rPr lang="en-US" sz="1600" dirty="0">
                <a:latin typeface="Georgia" panose="02040502050405020303" pitchFamily="18" charset="0"/>
              </a:rPr>
              <a:t>(Genomic Data Commons): Hosts and provides access to TCGA and TARGET data</a:t>
            </a:r>
          </a:p>
          <a:p>
            <a:r>
              <a:rPr lang="en-US" sz="1600" b="1" dirty="0" err="1">
                <a:latin typeface="Georgia" panose="02040502050405020303" pitchFamily="18" charset="0"/>
              </a:rPr>
              <a:t>cBioPortal</a:t>
            </a:r>
            <a:r>
              <a:rPr lang="en-US" sz="1600" b="1" dirty="0">
                <a:latin typeface="Georgia" panose="02040502050405020303" pitchFamily="18" charset="0"/>
              </a:rPr>
              <a:t>: </a:t>
            </a:r>
            <a:r>
              <a:rPr lang="en-US" sz="1600" dirty="0">
                <a:latin typeface="Georgia" panose="02040502050405020303" pitchFamily="18" charset="0"/>
              </a:rPr>
              <a:t>Visualization and analysis platform for TCGA and other cancer studies</a:t>
            </a:r>
          </a:p>
          <a:p>
            <a:r>
              <a:rPr lang="en-US" sz="1600" b="1" dirty="0">
                <a:latin typeface="Georgia" panose="02040502050405020303" pitchFamily="18" charset="0"/>
              </a:rPr>
              <a:t>UCSC Xena: </a:t>
            </a:r>
            <a:r>
              <a:rPr lang="en-US" sz="1600" dirty="0">
                <a:latin typeface="Georgia" panose="02040502050405020303" pitchFamily="18" charset="0"/>
              </a:rPr>
              <a:t>Integrative multi-omics analysis and visualization browser</a:t>
            </a:r>
          </a:p>
          <a:p>
            <a:r>
              <a:rPr lang="en-US" sz="1600" b="1" dirty="0" err="1">
                <a:latin typeface="Georgia" panose="02040502050405020303" pitchFamily="18" charset="0"/>
              </a:rPr>
              <a:t>LinkedOmics</a:t>
            </a:r>
            <a:r>
              <a:rPr lang="en-US" sz="1600" b="1" dirty="0">
                <a:latin typeface="Georgia" panose="02040502050405020303" pitchFamily="18" charset="0"/>
              </a:rPr>
              <a:t>: </a:t>
            </a:r>
            <a:r>
              <a:rPr lang="en-US" sz="1600" dirty="0">
                <a:latin typeface="Georgia" panose="02040502050405020303" pitchFamily="18" charset="0"/>
              </a:rPr>
              <a:t>Multi-omics correlation and pathway analysis tool</a:t>
            </a:r>
          </a:p>
        </p:txBody>
      </p:sp>
    </p:spTree>
    <p:extLst>
      <p:ext uri="{BB962C8B-B14F-4D97-AF65-F5344CB8AC3E}">
        <p14:creationId xmlns:p14="http://schemas.microsoft.com/office/powerpoint/2010/main" val="20487013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9249" y="213930"/>
            <a:ext cx="8229600" cy="857250"/>
          </a:xfrm>
        </p:spPr>
        <p:txBody>
          <a:bodyPr/>
          <a:lstStyle/>
          <a:p>
            <a:pPr marL="0" lvl="0" indent="0">
              <a:buNone/>
            </a:pPr>
            <a:r>
              <a:rPr dirty="0"/>
              <a:t>Joint Profiling</a:t>
            </a:r>
            <a:r>
              <a:rPr lang="en-US" dirty="0"/>
              <a:t>: Single-Cell Multi-Omics</a:t>
            </a:r>
            <a:endParaRPr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1826017312"/>
              </p:ext>
            </p:extLst>
          </p:nvPr>
        </p:nvGraphicFramePr>
        <p:xfrm>
          <a:off x="457200" y="1193800"/>
          <a:ext cx="8229600" cy="1485900"/>
        </p:xfrm>
        <a:graphic>
          <a:graphicData uri="http://schemas.openxmlformats.org/drawingml/2006/table">
            <a:tbl>
              <a:tblPr firstRow="1" bandRow="1">
                <a:tableStyleId>{073A0DAA-6AF3-43AB-8588-CEC1D06C72B9}</a:tableStyleId>
              </a:tblPr>
              <a:tblGrid>
                <a:gridCol w="4114800">
                  <a:extLst>
                    <a:ext uri="{9D8B030D-6E8A-4147-A177-3AD203B41FA5}">
                      <a16:colId xmlns:a16="http://schemas.microsoft.com/office/drawing/2014/main" val="20000"/>
                    </a:ext>
                  </a:extLst>
                </a:gridCol>
                <a:gridCol w="4114800">
                  <a:extLst>
                    <a:ext uri="{9D8B030D-6E8A-4147-A177-3AD203B41FA5}">
                      <a16:colId xmlns:a16="http://schemas.microsoft.com/office/drawing/2014/main" val="20001"/>
                    </a:ext>
                  </a:extLst>
                </a:gridCol>
              </a:tblGrid>
              <a:tr h="0">
                <a:tc>
                  <a:txBody>
                    <a:bodyPr/>
                    <a:lstStyle/>
                    <a:p>
                      <a:pPr marL="0" lvl="0" indent="0">
                        <a:buNone/>
                      </a:pPr>
                      <a:r>
                        <a:rPr b="0" dirty="0">
                          <a:latin typeface="Georgia" panose="02040502050405020303" pitchFamily="18" charset="0"/>
                        </a:rPr>
                        <a:t>Omics Combination</a:t>
                      </a:r>
                      <a:endParaRPr b="0" i="0" dirty="0">
                        <a:latin typeface="Georgia" panose="02040502050405020303" pitchFamily="18" charset="0"/>
                      </a:endParaRPr>
                    </a:p>
                  </a:txBody>
                  <a:tcPr/>
                </a:tc>
                <a:tc>
                  <a:txBody>
                    <a:bodyPr/>
                    <a:lstStyle/>
                    <a:p>
                      <a:pPr marL="0" lvl="0" indent="0">
                        <a:buNone/>
                      </a:pPr>
                      <a:r>
                        <a:rPr b="0" dirty="0">
                          <a:latin typeface="Georgia" panose="02040502050405020303" pitchFamily="18" charset="0"/>
                        </a:rPr>
                        <a:t>Technologies</a:t>
                      </a:r>
                      <a:endParaRPr b="0" i="0" dirty="0">
                        <a:latin typeface="Georgia" panose="02040502050405020303" pitchFamily="18" charset="0"/>
                      </a:endParaRPr>
                    </a:p>
                  </a:txBody>
                  <a:tcPr/>
                </a:tc>
                <a:extLst>
                  <a:ext uri="{0D108BD9-81ED-4DB2-BD59-A6C34878D82A}">
                    <a16:rowId xmlns:a16="http://schemas.microsoft.com/office/drawing/2014/main" val="10000"/>
                  </a:ext>
                </a:extLst>
              </a:tr>
              <a:tr h="0">
                <a:tc>
                  <a:txBody>
                    <a:bodyPr/>
                    <a:lstStyle/>
                    <a:p>
                      <a:pPr marL="0" lvl="0" indent="0">
                        <a:buNone/>
                      </a:pPr>
                      <a:r>
                        <a:rPr b="0" dirty="0">
                          <a:latin typeface="Georgia" panose="02040502050405020303" pitchFamily="18" charset="0"/>
                        </a:rPr>
                        <a:t>Genome + Transcriptome</a:t>
                      </a:r>
                      <a:endParaRPr b="0" i="0" dirty="0">
                        <a:latin typeface="Georgia" panose="02040502050405020303" pitchFamily="18" charset="0"/>
                      </a:endParaRPr>
                    </a:p>
                  </a:txBody>
                  <a:tcPr/>
                </a:tc>
                <a:tc>
                  <a:txBody>
                    <a:bodyPr/>
                    <a:lstStyle/>
                    <a:p>
                      <a:pPr marL="0" lvl="0" indent="0">
                        <a:buNone/>
                      </a:pPr>
                      <a:r>
                        <a:rPr b="0" dirty="0">
                          <a:latin typeface="Georgia" panose="02040502050405020303" pitchFamily="18" charset="0"/>
                        </a:rPr>
                        <a:t>G&amp;T-seq, TARGET-seq, sci-L3</a:t>
                      </a:r>
                      <a:endParaRPr b="0" i="0" dirty="0">
                        <a:latin typeface="Georgia" panose="02040502050405020303" pitchFamily="18" charset="0"/>
                      </a:endParaRPr>
                    </a:p>
                  </a:txBody>
                  <a:tcPr/>
                </a:tc>
                <a:extLst>
                  <a:ext uri="{0D108BD9-81ED-4DB2-BD59-A6C34878D82A}">
                    <a16:rowId xmlns:a16="http://schemas.microsoft.com/office/drawing/2014/main" val="10001"/>
                  </a:ext>
                </a:extLst>
              </a:tr>
              <a:tr h="0">
                <a:tc>
                  <a:txBody>
                    <a:bodyPr/>
                    <a:lstStyle/>
                    <a:p>
                      <a:pPr marL="0" lvl="0" indent="0">
                        <a:buNone/>
                      </a:pPr>
                      <a:r>
                        <a:rPr b="0" dirty="0">
                          <a:latin typeface="Georgia" panose="02040502050405020303" pitchFamily="18" charset="0"/>
                        </a:rPr>
                        <a:t>Epigenome + Transcriptome</a:t>
                      </a:r>
                      <a:endParaRPr b="0" i="0" dirty="0">
                        <a:latin typeface="Georgia" panose="02040502050405020303" pitchFamily="18" charset="0"/>
                      </a:endParaRPr>
                    </a:p>
                  </a:txBody>
                  <a:tcPr/>
                </a:tc>
                <a:tc>
                  <a:txBody>
                    <a:bodyPr/>
                    <a:lstStyle/>
                    <a:p>
                      <a:pPr marL="0" lvl="0" indent="0">
                        <a:buNone/>
                      </a:pPr>
                      <a:r>
                        <a:rPr b="0" dirty="0">
                          <a:latin typeface="Georgia" panose="02040502050405020303" pitchFamily="18" charset="0"/>
                        </a:rPr>
                        <a:t>sci-CAR, SNARE-seq, SHARE-seq</a:t>
                      </a:r>
                      <a:endParaRPr b="0" i="0" dirty="0">
                        <a:latin typeface="Georgia" panose="02040502050405020303" pitchFamily="18" charset="0"/>
                      </a:endParaRPr>
                    </a:p>
                  </a:txBody>
                  <a:tcPr/>
                </a:tc>
                <a:extLst>
                  <a:ext uri="{0D108BD9-81ED-4DB2-BD59-A6C34878D82A}">
                    <a16:rowId xmlns:a16="http://schemas.microsoft.com/office/drawing/2014/main" val="10002"/>
                  </a:ext>
                </a:extLst>
              </a:tr>
              <a:tr h="0">
                <a:tc>
                  <a:txBody>
                    <a:bodyPr/>
                    <a:lstStyle/>
                    <a:p>
                      <a:pPr marL="0" lvl="0" indent="0">
                        <a:buNone/>
                      </a:pPr>
                      <a:r>
                        <a:rPr b="0" dirty="0">
                          <a:latin typeface="Georgia" panose="02040502050405020303" pitchFamily="18" charset="0"/>
                        </a:rPr>
                        <a:t>Transcriptome + Protein</a:t>
                      </a:r>
                      <a:endParaRPr b="0" i="0" dirty="0">
                        <a:latin typeface="Georgia" panose="02040502050405020303" pitchFamily="18" charset="0"/>
                      </a:endParaRPr>
                    </a:p>
                  </a:txBody>
                  <a:tcPr/>
                </a:tc>
                <a:tc>
                  <a:txBody>
                    <a:bodyPr/>
                    <a:lstStyle/>
                    <a:p>
                      <a:pPr marL="0" lvl="0" indent="0">
                        <a:buNone/>
                      </a:pPr>
                      <a:r>
                        <a:rPr b="0" dirty="0">
                          <a:latin typeface="Georgia" panose="02040502050405020303" pitchFamily="18" charset="0"/>
                        </a:rPr>
                        <a:t>CITE-seq, REAP-seq, ASAP-seq</a:t>
                      </a:r>
                      <a:endParaRPr b="0" i="0" dirty="0">
                        <a:latin typeface="Georgia" panose="02040502050405020303" pitchFamily="18" charset="0"/>
                      </a:endParaRPr>
                    </a:p>
                  </a:txBody>
                  <a:tcPr/>
                </a:tc>
                <a:extLst>
                  <a:ext uri="{0D108BD9-81ED-4DB2-BD59-A6C34878D82A}">
                    <a16:rowId xmlns:a16="http://schemas.microsoft.com/office/drawing/2014/main" val="10003"/>
                  </a:ext>
                </a:extLst>
              </a:tr>
              <a:tr h="0">
                <a:tc>
                  <a:txBody>
                    <a:bodyPr/>
                    <a:lstStyle/>
                    <a:p>
                      <a:pPr marL="0" lvl="0" indent="0">
                        <a:buNone/>
                      </a:pPr>
                      <a:r>
                        <a:rPr b="0" dirty="0">
                          <a:latin typeface="Georgia" panose="02040502050405020303" pitchFamily="18" charset="0"/>
                        </a:rPr>
                        <a:t>Triple Modality</a:t>
                      </a:r>
                      <a:endParaRPr b="0" i="0" dirty="0">
                        <a:latin typeface="Georgia" panose="02040502050405020303" pitchFamily="18" charset="0"/>
                      </a:endParaRPr>
                    </a:p>
                  </a:txBody>
                  <a:tcPr/>
                </a:tc>
                <a:tc>
                  <a:txBody>
                    <a:bodyPr/>
                    <a:lstStyle/>
                    <a:p>
                      <a:pPr marL="0" lvl="0" indent="0">
                        <a:buNone/>
                      </a:pPr>
                      <a:r>
                        <a:rPr b="0" dirty="0">
                          <a:latin typeface="Georgia" panose="02040502050405020303" pitchFamily="18" charset="0"/>
                        </a:rPr>
                        <a:t>TEA-seq, DOGMA-seq</a:t>
                      </a:r>
                      <a:endParaRPr b="0" i="0" dirty="0">
                        <a:latin typeface="Georgia" panose="02040502050405020303" pitchFamily="18" charset="0"/>
                      </a:endParaRPr>
                    </a:p>
                  </a:txBody>
                  <a:tcPr/>
                </a:tc>
                <a:extLst>
                  <a:ext uri="{0D108BD9-81ED-4DB2-BD59-A6C34878D82A}">
                    <a16:rowId xmlns:a16="http://schemas.microsoft.com/office/drawing/2014/main" val="10004"/>
                  </a:ext>
                </a:extLst>
              </a:tr>
            </a:tbl>
          </a:graphicData>
        </a:graphic>
      </p:graphicFrame>
      <p:sp>
        <p:nvSpPr>
          <p:cNvPr id="3" name="Content Placeholder 2">
            <a:extLst>
              <a:ext uri="{FF2B5EF4-FFF2-40B4-BE49-F238E27FC236}">
                <a16:creationId xmlns:a16="http://schemas.microsoft.com/office/drawing/2014/main" id="{9486A92F-6A6B-A169-1D37-92FCDCD1FC64}"/>
              </a:ext>
            </a:extLst>
          </p:cNvPr>
          <p:cNvSpPr txBox="1">
            <a:spLocks/>
          </p:cNvSpPr>
          <p:nvPr/>
        </p:nvSpPr>
        <p:spPr>
          <a:xfrm>
            <a:off x="409492" y="2806314"/>
            <a:ext cx="8229600" cy="2020128"/>
          </a:xfrm>
          <a:prstGeom prst="rect">
            <a:avLst/>
          </a:prstGeom>
        </p:spPr>
        <p:txBody>
          <a:bodyPr vert="horz" lIns="91440" tIns="45720" rIns="91440" bIns="45720" rtlCol="0">
            <a:normAutofit/>
          </a:bodyPr>
          <a:lstStyle>
            <a:lvl1pPr marL="342900" indent="-342900" algn="l" defTabSz="342900" rtl="0" eaLnBrk="1" latinLnBrk="0" hangingPunct="1">
              <a:spcBef>
                <a:spcPct val="20000"/>
              </a:spcBef>
              <a:buFont typeface="Arial"/>
              <a:buChar char="•"/>
              <a:defRPr sz="2400" b="0" i="0" kern="1200">
                <a:solidFill>
                  <a:schemeClr val="tx1"/>
                </a:solidFill>
                <a:latin typeface="Georgia" panose="02040502050405020303" pitchFamily="18" charset="0"/>
                <a:ea typeface="+mn-ea"/>
                <a:cs typeface="+mn-cs"/>
              </a:defRPr>
            </a:lvl1pPr>
            <a:lvl2pPr marL="685800" indent="-342900" algn="l" defTabSz="342900" rtl="0" eaLnBrk="1" latinLnBrk="0" hangingPunct="1">
              <a:spcBef>
                <a:spcPct val="20000"/>
              </a:spcBef>
              <a:buFont typeface="Arial"/>
              <a:buChar char="–"/>
              <a:defRPr sz="2100" b="0" i="0" kern="1200">
                <a:solidFill>
                  <a:schemeClr val="tx1"/>
                </a:solidFill>
                <a:latin typeface="Georgia" panose="02040502050405020303" pitchFamily="18" charset="0"/>
                <a:ea typeface="+mn-ea"/>
                <a:cs typeface="+mn-cs"/>
              </a:defRPr>
            </a:lvl2pPr>
            <a:lvl3pPr marL="1028700" indent="-342900" algn="l" defTabSz="342900" rtl="0" eaLnBrk="1" latinLnBrk="0" hangingPunct="1">
              <a:spcBef>
                <a:spcPct val="20000"/>
              </a:spcBef>
              <a:buFont typeface="Arial"/>
              <a:buChar char="•"/>
              <a:defRPr sz="1800" b="0" i="0" kern="1200">
                <a:solidFill>
                  <a:schemeClr val="tx1"/>
                </a:solidFill>
                <a:latin typeface="Georgia" panose="02040502050405020303" pitchFamily="18" charset="0"/>
                <a:ea typeface="+mn-ea"/>
                <a:cs typeface="+mn-cs"/>
              </a:defRPr>
            </a:lvl3pPr>
            <a:lvl4pPr marL="1371600" indent="-342900" algn="l" defTabSz="342900" rtl="0" eaLnBrk="1" latinLnBrk="0" hangingPunct="1">
              <a:spcBef>
                <a:spcPct val="20000"/>
              </a:spcBef>
              <a:buFont typeface="Arial"/>
              <a:buChar char="–"/>
              <a:defRPr sz="1500" b="0" i="0" kern="1200">
                <a:solidFill>
                  <a:schemeClr val="tx1"/>
                </a:solidFill>
                <a:latin typeface="Georgia" panose="02040502050405020303" pitchFamily="18" charset="0"/>
                <a:ea typeface="+mn-ea"/>
                <a:cs typeface="+mn-cs"/>
              </a:defRPr>
            </a:lvl4pPr>
            <a:lvl5pPr marL="1714500" indent="-342900" algn="l" defTabSz="342900" rtl="0" eaLnBrk="1" latinLnBrk="0" hangingPunct="1">
              <a:spcBef>
                <a:spcPct val="20000"/>
              </a:spcBef>
              <a:buFont typeface="Arial"/>
              <a:buChar char="»"/>
              <a:defRPr sz="1500" b="0" i="0" kern="1200">
                <a:solidFill>
                  <a:schemeClr val="tx1"/>
                </a:solidFill>
                <a:latin typeface="Georgia" panose="02040502050405020303" pitchFamily="18" charset="0"/>
                <a:ea typeface="+mn-ea"/>
                <a:cs typeface="+mn-cs"/>
              </a:defRPr>
            </a:lvl5pPr>
            <a:lvl6pPr marL="2057400" indent="-34290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400300" indent="-34290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743200" indent="-342900" algn="l" defTabSz="342900" rtl="0" eaLnBrk="1" latinLnBrk="0" hangingPunct="1">
              <a:spcBef>
                <a:spcPct val="20000"/>
              </a:spcBef>
              <a:buFont typeface="Arial"/>
              <a:buChar char="•"/>
              <a:defRPr sz="1500" kern="1200">
                <a:solidFill>
                  <a:schemeClr val="tx1"/>
                </a:solidFill>
                <a:latin typeface="+mn-lt"/>
                <a:ea typeface="+mn-ea"/>
                <a:cs typeface="+mn-cs"/>
              </a:defRPr>
            </a:lvl8pPr>
            <a:lvl9pPr marL="3086100" indent="-342900" algn="l" defTabSz="342900" rtl="0" eaLnBrk="1" latinLnBrk="0" hangingPunct="1">
              <a:spcBef>
                <a:spcPct val="20000"/>
              </a:spcBef>
              <a:buFont typeface="Arial"/>
              <a:buChar char="•"/>
              <a:defRPr sz="1500" kern="1200">
                <a:solidFill>
                  <a:schemeClr val="tx1"/>
                </a:solidFill>
                <a:latin typeface="+mn-lt"/>
                <a:ea typeface="+mn-ea"/>
                <a:cs typeface="+mn-cs"/>
              </a:defRPr>
            </a:lvl9pPr>
          </a:lstStyle>
          <a:p>
            <a:pPr marL="0" indent="0">
              <a:buFont typeface="Arial"/>
              <a:buNone/>
            </a:pPr>
            <a:r>
              <a:rPr lang="en-US" b="1" dirty="0"/>
              <a:t>Advantage:</a:t>
            </a:r>
            <a:r>
              <a:rPr lang="en-US" dirty="0"/>
              <a:t> All measurements from the same cells</a:t>
            </a:r>
          </a:p>
          <a:p>
            <a:r>
              <a:rPr lang="en-US" dirty="0"/>
              <a:t>Eliminates batch effects between modalities</a:t>
            </a:r>
          </a:p>
          <a:p>
            <a:r>
              <a:rPr lang="en-US" dirty="0"/>
              <a:t>Reveals cell-level regulatory relationships</a:t>
            </a:r>
          </a:p>
          <a:p>
            <a:r>
              <a:rPr lang="en-US" dirty="0"/>
              <a:t>Spatial multi-omics maintains tissue architecture</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p>
            <a:pPr marL="0" lvl="0" indent="0">
              <a:buNone/>
            </a:pPr>
            <a:r>
              <a:t>Joint Profiling: Spatial Metabolomics</a:t>
            </a:r>
          </a:p>
        </p:txBody>
      </p:sp>
      <p:pic>
        <p:nvPicPr>
          <p:cNvPr id="3" name="Picture 1" descr="figures/multimodal-pancreatic-cancer.jpg"/>
          <p:cNvPicPr>
            <a:picLocks noGrp="1" noChangeAspect="1"/>
          </p:cNvPicPr>
          <p:nvPr/>
        </p:nvPicPr>
        <p:blipFill>
          <a:blip r:embed="rId3"/>
          <a:srcRect l="47695" t="52982"/>
          <a:stretch>
            <a:fillRect/>
          </a:stretch>
        </p:blipFill>
        <p:spPr bwMode="auto">
          <a:xfrm>
            <a:off x="345232" y="923731"/>
            <a:ext cx="4022592" cy="3629608"/>
          </a:xfrm>
          <a:prstGeom prst="rect">
            <a:avLst/>
          </a:prstGeom>
          <a:noFill/>
          <a:ln w="9525">
            <a:noFill/>
            <a:headEnd/>
            <a:tailEnd/>
          </a:ln>
        </p:spPr>
      </p:pic>
      <p:sp>
        <p:nvSpPr>
          <p:cNvPr id="5" name="TextBox 4">
            <a:extLst>
              <a:ext uri="{FF2B5EF4-FFF2-40B4-BE49-F238E27FC236}">
                <a16:creationId xmlns:a16="http://schemas.microsoft.com/office/drawing/2014/main" id="{7B7AD876-5E1B-2AA2-FFAD-FA85E9B8D415}"/>
              </a:ext>
            </a:extLst>
          </p:cNvPr>
          <p:cNvSpPr txBox="1"/>
          <p:nvPr/>
        </p:nvSpPr>
        <p:spPr>
          <a:xfrm>
            <a:off x="4665306" y="1293277"/>
            <a:ext cx="4068147" cy="2800767"/>
          </a:xfrm>
          <a:prstGeom prst="rect">
            <a:avLst/>
          </a:prstGeom>
          <a:noFill/>
        </p:spPr>
        <p:txBody>
          <a:bodyPr wrap="square">
            <a:spAutoFit/>
          </a:bodyPr>
          <a:lstStyle/>
          <a:p>
            <a:pPr marL="0" lvl="0" indent="0">
              <a:buNone/>
            </a:pPr>
            <a:r>
              <a:rPr lang="en-US" sz="1600" dirty="0">
                <a:latin typeface="Georgia" panose="02040502050405020303" pitchFamily="18" charset="0"/>
              </a:rPr>
              <a:t>Integrated spatial omics of metabolic reprogramming in pancreatic cancer.</a:t>
            </a:r>
          </a:p>
          <a:p>
            <a:pPr marL="0" lvl="0" indent="0">
              <a:buNone/>
            </a:pPr>
            <a:endParaRPr lang="en-US" sz="1600" dirty="0">
              <a:latin typeface="Georgia" panose="02040502050405020303" pitchFamily="18" charset="0"/>
            </a:endParaRPr>
          </a:p>
          <a:p>
            <a:pPr marL="0" lvl="0" indent="0">
              <a:buNone/>
            </a:pPr>
            <a:r>
              <a:rPr lang="en-US" sz="1600" dirty="0">
                <a:latin typeface="Georgia" panose="02040502050405020303" pitchFamily="18" charset="0"/>
              </a:rPr>
              <a:t>Study integrated spatial </a:t>
            </a:r>
            <a:r>
              <a:rPr lang="en-US" sz="1600" b="1" dirty="0">
                <a:latin typeface="Georgia" panose="02040502050405020303" pitchFamily="18" charset="0"/>
              </a:rPr>
              <a:t>metabolomics </a:t>
            </a:r>
            <a:r>
              <a:rPr lang="en-US" sz="1600" dirty="0">
                <a:latin typeface="Georgia" panose="02040502050405020303" pitchFamily="18" charset="0"/>
              </a:rPr>
              <a:t>with spatial </a:t>
            </a:r>
            <a:r>
              <a:rPr lang="en-US" sz="1600" b="1" dirty="0">
                <a:latin typeface="Georgia" panose="02040502050405020303" pitchFamily="18" charset="0"/>
              </a:rPr>
              <a:t>transcriptomics</a:t>
            </a:r>
            <a:r>
              <a:rPr lang="en-US" sz="1600" dirty="0">
                <a:latin typeface="Georgia" panose="02040502050405020303" pitchFamily="18" charset="0"/>
              </a:rPr>
              <a:t> and </a:t>
            </a:r>
            <a:r>
              <a:rPr lang="en-US" sz="1600" b="1" dirty="0">
                <a:latin typeface="Georgia" panose="02040502050405020303" pitchFamily="18" charset="0"/>
              </a:rPr>
              <a:t>proteomics</a:t>
            </a:r>
            <a:r>
              <a:rPr lang="en-US" sz="1600" dirty="0">
                <a:latin typeface="Georgia" panose="02040502050405020303" pitchFamily="18" charset="0"/>
              </a:rPr>
              <a:t> to map metabolic rewiring.</a:t>
            </a:r>
          </a:p>
          <a:p>
            <a:pPr marL="0" lvl="0" indent="0">
              <a:buNone/>
            </a:pPr>
            <a:endParaRPr lang="en-US" sz="1600" dirty="0">
              <a:latin typeface="Georgia" panose="02040502050405020303" pitchFamily="18" charset="0"/>
            </a:endParaRPr>
          </a:p>
          <a:p>
            <a:pPr marL="0" lvl="0" indent="0">
              <a:buNone/>
            </a:pPr>
            <a:r>
              <a:rPr lang="en-US" sz="1600" dirty="0">
                <a:latin typeface="Georgia" panose="02040502050405020303" pitchFamily="18" charset="0"/>
              </a:rPr>
              <a:t>Enzyme expression corresponds to metabolite spatial distribution, revealing metabolic compartmentalization and tumor-stroma metabolic crosstalk.</a:t>
            </a:r>
          </a:p>
        </p:txBody>
      </p:sp>
      <p:sp>
        <p:nvSpPr>
          <p:cNvPr id="6" name="Rectangle 5">
            <a:extLst>
              <a:ext uri="{FF2B5EF4-FFF2-40B4-BE49-F238E27FC236}">
                <a16:creationId xmlns:a16="http://schemas.microsoft.com/office/drawing/2014/main" id="{4B38F78D-58F7-3316-0574-785B1A2FA6A0}"/>
              </a:ext>
            </a:extLst>
          </p:cNvPr>
          <p:cNvSpPr/>
          <p:nvPr/>
        </p:nvSpPr>
        <p:spPr>
          <a:xfrm>
            <a:off x="261336" y="4101001"/>
            <a:ext cx="1026287" cy="50527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normAutofit fontScale="90000"/>
          </a:bodyPr>
          <a:lstStyle/>
          <a:p>
            <a:pPr marL="0" lvl="0" indent="0">
              <a:buNone/>
            </a:pPr>
            <a:r>
              <a:rPr dirty="0"/>
              <a:t>Two </a:t>
            </a:r>
            <a:r>
              <a:rPr lang="en-US" dirty="0"/>
              <a:t>Types of Insights From Multi-Omics Analysis</a:t>
            </a:r>
            <a:endParaRPr dirty="0"/>
          </a:p>
        </p:txBody>
      </p:sp>
      <p:pic>
        <p:nvPicPr>
          <p:cNvPr id="3" name="Picture 1" descr="figures/integration-approaches.png"/>
          <p:cNvPicPr>
            <a:picLocks noGrp="1" noChangeAspect="1"/>
          </p:cNvPicPr>
          <p:nvPr/>
        </p:nvPicPr>
        <p:blipFill>
          <a:blip r:embed="rId3"/>
          <a:stretch>
            <a:fillRect/>
          </a:stretch>
        </p:blipFill>
        <p:spPr bwMode="auto">
          <a:xfrm>
            <a:off x="363894" y="1328057"/>
            <a:ext cx="4038600" cy="2730500"/>
          </a:xfrm>
          <a:prstGeom prst="rect">
            <a:avLst/>
          </a:prstGeom>
          <a:noFill/>
          <a:ln w="9525">
            <a:noFill/>
            <a:headEnd/>
            <a:tailEnd/>
          </a:ln>
        </p:spPr>
      </p:pic>
      <p:sp>
        <p:nvSpPr>
          <p:cNvPr id="4" name="Content Placeholder 3"/>
          <p:cNvSpPr>
            <a:spLocks noGrp="1"/>
          </p:cNvSpPr>
          <p:nvPr>
            <p:ph sz="half" idx="2"/>
          </p:nvPr>
        </p:nvSpPr>
        <p:spPr/>
        <p:txBody>
          <a:bodyPr>
            <a:normAutofit fontScale="92500"/>
          </a:bodyPr>
          <a:lstStyle/>
          <a:p>
            <a:pPr marL="0" lvl="0" indent="0">
              <a:buNone/>
            </a:pPr>
            <a:r>
              <a:rPr b="1"/>
              <a:t>Sample-Focused:</a:t>
            </a:r>
          </a:p>
          <a:p>
            <a:pPr lvl="0"/>
            <a:r>
              <a:t>Groups patients into subtypes</a:t>
            </a:r>
          </a:p>
          <a:p>
            <a:pPr lvl="0"/>
            <a:r>
              <a:t>Predicts clinical outcomes</a:t>
            </a:r>
          </a:p>
          <a:p>
            <a:pPr lvl="0"/>
            <a:r>
              <a:t>Identifies biomarkers</a:t>
            </a:r>
          </a:p>
          <a:p>
            <a:pPr marL="0" lvl="0" indent="0">
              <a:buNone/>
            </a:pPr>
            <a:r>
              <a:rPr b="1"/>
              <a:t>Feature-Focused:</a:t>
            </a:r>
          </a:p>
          <a:p>
            <a:pPr lvl="0"/>
            <a:r>
              <a:t>Infers regulatory mechanisms</a:t>
            </a:r>
          </a:p>
          <a:p>
            <a:pPr lvl="0"/>
            <a:r>
              <a:t>Builds molecular networks</a:t>
            </a:r>
          </a:p>
          <a:p>
            <a:pPr lvl="0"/>
            <a:r>
              <a:t>Reveals causal relationships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normAutofit fontScale="90000"/>
          </a:bodyPr>
          <a:lstStyle/>
          <a:p>
            <a:pPr marL="0" lvl="0" indent="0">
              <a:buNone/>
            </a:pPr>
            <a:r>
              <a:rPr dirty="0"/>
              <a:t>Welcome to the Multi-Omics Integration Series</a:t>
            </a:r>
            <a:r>
              <a:rPr lang="en-US" dirty="0"/>
              <a:t>!</a:t>
            </a:r>
            <a:endParaRPr dirty="0"/>
          </a:p>
        </p:txBody>
      </p:sp>
      <p:sp>
        <p:nvSpPr>
          <p:cNvPr id="3" name="Content Placeholder 2"/>
          <p:cNvSpPr>
            <a:spLocks noGrp="1"/>
          </p:cNvSpPr>
          <p:nvPr>
            <p:ph idx="1"/>
          </p:nvPr>
        </p:nvSpPr>
        <p:spPr/>
        <p:txBody>
          <a:bodyPr>
            <a:normAutofit lnSpcReduction="10000"/>
          </a:bodyPr>
          <a:lstStyle/>
          <a:p>
            <a:pPr marL="0" lvl="0" indent="0">
              <a:buNone/>
            </a:pPr>
            <a:r>
              <a:rPr dirty="0"/>
              <a:t>This </a:t>
            </a:r>
            <a:r>
              <a:rPr lang="en-US" dirty="0"/>
              <a:t>intro</a:t>
            </a:r>
            <a:r>
              <a:rPr dirty="0"/>
              <a:t> session will </a:t>
            </a:r>
            <a:r>
              <a:rPr lang="en-US" dirty="0"/>
              <a:t>cover</a:t>
            </a:r>
            <a:r>
              <a:rPr dirty="0"/>
              <a:t>: </a:t>
            </a:r>
            <a:endParaRPr lang="en-US" dirty="0"/>
          </a:p>
          <a:p>
            <a:r>
              <a:rPr dirty="0"/>
              <a:t>What </a:t>
            </a:r>
            <a:r>
              <a:rPr b="1" dirty="0"/>
              <a:t>each omics layer </a:t>
            </a:r>
            <a:r>
              <a:rPr dirty="0"/>
              <a:t>measures and why it matters</a:t>
            </a:r>
            <a:endParaRPr lang="en-US" dirty="0"/>
          </a:p>
          <a:p>
            <a:r>
              <a:rPr b="1" dirty="0"/>
              <a:t>Study design </a:t>
            </a:r>
            <a:r>
              <a:rPr dirty="0"/>
              <a:t>frameworks: parallel vs joint profiling</a:t>
            </a:r>
            <a:endParaRPr lang="en-US" dirty="0"/>
          </a:p>
          <a:p>
            <a:r>
              <a:rPr b="1" dirty="0"/>
              <a:t>Analy</a:t>
            </a:r>
            <a:r>
              <a:rPr lang="en-US" b="1" dirty="0"/>
              <a:t>sis insights</a:t>
            </a:r>
            <a:r>
              <a:rPr b="1" dirty="0"/>
              <a:t>: </a:t>
            </a:r>
            <a:r>
              <a:rPr dirty="0"/>
              <a:t>sample-focused vs feature-focused</a:t>
            </a:r>
            <a:endParaRPr lang="en-US" dirty="0"/>
          </a:p>
          <a:p>
            <a:r>
              <a:rPr dirty="0"/>
              <a:t>Key </a:t>
            </a:r>
            <a:r>
              <a:rPr b="1" dirty="0"/>
              <a:t>challenges</a:t>
            </a:r>
            <a:r>
              <a:rPr dirty="0"/>
              <a:t> facing the field</a:t>
            </a:r>
            <a:endParaRPr lang="en-US" dirty="0"/>
          </a:p>
          <a:p>
            <a:pPr marL="0" lvl="0" indent="0">
              <a:buNone/>
            </a:pPr>
            <a:endParaRPr dirty="0"/>
          </a:p>
          <a:p>
            <a:pPr marL="0" lvl="0" indent="0">
              <a:buNone/>
            </a:pPr>
            <a:r>
              <a:rPr b="1" dirty="0"/>
              <a:t>Goal:</a:t>
            </a:r>
            <a:r>
              <a:rPr dirty="0"/>
              <a:t> Prepare to critically engage with upcoming </a:t>
            </a:r>
            <a:r>
              <a:rPr lang="en-US" dirty="0"/>
              <a:t>journal club sessions</a:t>
            </a: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normAutofit/>
          </a:bodyPr>
          <a:lstStyle/>
          <a:p>
            <a:pPr marL="0" lvl="0" indent="0">
              <a:buNone/>
            </a:pPr>
            <a:r>
              <a:rPr sz="2100" dirty="0"/>
              <a:t>Sample-Focused: </a:t>
            </a:r>
            <a:r>
              <a:rPr lang="en-US" sz="2100" dirty="0"/>
              <a:t>Classify Samples (</a:t>
            </a:r>
            <a:r>
              <a:rPr sz="2100" dirty="0"/>
              <a:t>Molecular Subtyping</a:t>
            </a:r>
            <a:r>
              <a:rPr lang="en-US" sz="2100" dirty="0"/>
              <a:t>)</a:t>
            </a:r>
            <a:endParaRPr sz="2100" dirty="0"/>
          </a:p>
        </p:txBody>
      </p:sp>
      <p:pic>
        <p:nvPicPr>
          <p:cNvPr id="3" name="Picture 1" descr="figures/sample-focused-clustering.png"/>
          <p:cNvPicPr>
            <a:picLocks noGrp="1" noChangeAspect="1"/>
          </p:cNvPicPr>
          <p:nvPr/>
        </p:nvPicPr>
        <p:blipFill>
          <a:blip r:embed="rId3"/>
          <a:stretch>
            <a:fillRect/>
          </a:stretch>
        </p:blipFill>
        <p:spPr bwMode="auto">
          <a:xfrm>
            <a:off x="82715" y="979114"/>
            <a:ext cx="3852447" cy="4164386"/>
          </a:xfrm>
          <a:prstGeom prst="rect">
            <a:avLst/>
          </a:prstGeom>
          <a:noFill/>
          <a:ln w="9525">
            <a:noFill/>
            <a:headEnd/>
            <a:tailEnd/>
          </a:ln>
        </p:spPr>
      </p:pic>
      <p:sp>
        <p:nvSpPr>
          <p:cNvPr id="4" name="Content Placeholder 3"/>
          <p:cNvSpPr>
            <a:spLocks noGrp="1"/>
          </p:cNvSpPr>
          <p:nvPr>
            <p:ph sz="half" idx="2"/>
          </p:nvPr>
        </p:nvSpPr>
        <p:spPr/>
        <p:txBody>
          <a:bodyPr>
            <a:normAutofit fontScale="92500"/>
          </a:bodyPr>
          <a:lstStyle/>
          <a:p>
            <a:pPr marL="0" lvl="0" indent="0">
              <a:buNone/>
            </a:pPr>
            <a:r>
              <a:rPr b="1"/>
              <a:t>Approach:</a:t>
            </a:r>
            <a:r>
              <a:t> Consensus clustering across omics layers</a:t>
            </a:r>
          </a:p>
          <a:p>
            <a:pPr marL="0" lvl="0" indent="0">
              <a:buNone/>
            </a:pPr>
            <a:r>
              <a:rPr b="1"/>
              <a:t>Key findings:</a:t>
            </a:r>
          </a:p>
          <a:p>
            <a:pPr lvl="0"/>
            <a:r>
              <a:t>Three glioma subtypes identified</a:t>
            </a:r>
          </a:p>
          <a:p>
            <a:pPr lvl="0"/>
            <a:r>
              <a:t>Distinct molecular signatures</a:t>
            </a:r>
          </a:p>
          <a:p>
            <a:pPr lvl="0"/>
            <a:r>
              <a:t>Significant survival differences</a:t>
            </a:r>
          </a:p>
          <a:p>
            <a:pPr marL="0" lvl="0" indent="0">
              <a:buNone/>
            </a:pPr>
            <a:r>
              <a:rPr b="1"/>
              <a:t>Takeaway:</a:t>
            </a:r>
            <a:r>
              <a:t> Sample integration identifies clinically actionable patient subtypes</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normAutofit fontScale="90000"/>
          </a:bodyPr>
          <a:lstStyle/>
          <a:p>
            <a:pPr marL="0" lvl="0" indent="0">
              <a:buNone/>
            </a:pPr>
            <a:r>
              <a:rPr dirty="0"/>
              <a:t>Feature-Focused: </a:t>
            </a:r>
            <a:r>
              <a:rPr lang="en-US" dirty="0"/>
              <a:t>Identify </a:t>
            </a:r>
            <a:r>
              <a:rPr dirty="0"/>
              <a:t>Regulatory Networks</a:t>
            </a:r>
          </a:p>
        </p:txBody>
      </p:sp>
      <p:pic>
        <p:nvPicPr>
          <p:cNvPr id="3" name="Picture 1" descr="figures/scenic-melanoma-regulatory-network.png"/>
          <p:cNvPicPr>
            <a:picLocks noGrp="1" noChangeAspect="1"/>
          </p:cNvPicPr>
          <p:nvPr/>
        </p:nvPicPr>
        <p:blipFill>
          <a:blip r:embed="rId3"/>
          <a:stretch>
            <a:fillRect/>
          </a:stretch>
        </p:blipFill>
        <p:spPr bwMode="auto">
          <a:xfrm>
            <a:off x="79623" y="939358"/>
            <a:ext cx="3903979" cy="4071728"/>
          </a:xfrm>
          <a:prstGeom prst="rect">
            <a:avLst/>
          </a:prstGeom>
          <a:noFill/>
          <a:ln w="9525">
            <a:noFill/>
            <a:headEnd/>
            <a:tailEnd/>
          </a:ln>
        </p:spPr>
      </p:pic>
      <p:sp>
        <p:nvSpPr>
          <p:cNvPr id="4" name="Content Placeholder 3"/>
          <p:cNvSpPr>
            <a:spLocks noGrp="1"/>
          </p:cNvSpPr>
          <p:nvPr>
            <p:ph sz="half" idx="2"/>
          </p:nvPr>
        </p:nvSpPr>
        <p:spPr/>
        <p:txBody>
          <a:bodyPr>
            <a:normAutofit fontScale="92500" lnSpcReduction="20000"/>
          </a:bodyPr>
          <a:lstStyle/>
          <a:p>
            <a:pPr marL="0" lvl="0" indent="0">
              <a:buNone/>
            </a:pPr>
            <a:r>
              <a:rPr b="1"/>
              <a:t>Approach:</a:t>
            </a:r>
            <a:r>
              <a:t> SCENIC integrates scRNA-seq with TF motifs and ATAC-seq</a:t>
            </a:r>
          </a:p>
          <a:p>
            <a:pPr marL="0" lvl="0" indent="0">
              <a:buNone/>
            </a:pPr>
            <a:r>
              <a:rPr b="1"/>
              <a:t>Key findings:</a:t>
            </a:r>
          </a:p>
          <a:p>
            <a:pPr lvl="0"/>
            <a:r>
              <a:t>TF programs define cell states</a:t>
            </a:r>
          </a:p>
          <a:p>
            <a:pPr lvl="0"/>
            <a:r>
              <a:t>Chromatin accessibility validates predictions</a:t>
            </a:r>
          </a:p>
          <a:p>
            <a:pPr lvl="0"/>
            <a:r>
              <a:t>Reveals melanoma phenotype switching mechanisms</a:t>
            </a:r>
          </a:p>
          <a:p>
            <a:pPr marL="0" lvl="0" indent="0">
              <a:buNone/>
            </a:pPr>
            <a:r>
              <a:rPr b="1"/>
              <a:t>Takeaway:</a:t>
            </a:r>
            <a:r>
              <a:t> Feature integration identifies regulatory logic across layers</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0" descr="preencoded.png"/>
          <p:cNvPicPr>
            <a:picLocks noChangeAspect="1"/>
          </p:cNvPicPr>
          <p:nvPr/>
        </p:nvPicPr>
        <p:blipFill>
          <a:blip r:embed="rId3"/>
          <a:stretch>
            <a:fillRect/>
          </a:stretch>
        </p:blipFill>
        <p:spPr>
          <a:xfrm>
            <a:off x="548640" y="320040"/>
            <a:ext cx="457200" cy="457200"/>
          </a:xfrm>
          <a:prstGeom prst="rect">
            <a:avLst/>
          </a:prstGeom>
        </p:spPr>
      </p:pic>
      <p:sp>
        <p:nvSpPr>
          <p:cNvPr id="4" name="Text 1"/>
          <p:cNvSpPr/>
          <p:nvPr/>
        </p:nvSpPr>
        <p:spPr>
          <a:xfrm>
            <a:off x="1143000" y="182880"/>
            <a:ext cx="7498080" cy="640080"/>
          </a:xfrm>
          <a:prstGeom prst="rect">
            <a:avLst/>
          </a:prstGeom>
          <a:noFill/>
          <a:ln/>
        </p:spPr>
        <p:txBody>
          <a:bodyPr wrap="square" lIns="0" tIns="0" rIns="0" bIns="0" rtlCol="0" anchor="ctr"/>
          <a:lstStyle/>
          <a:p>
            <a:r>
              <a:rPr lang="en-US" sz="2600" b="1" dirty="0">
                <a:solidFill>
                  <a:srgbClr val="FFFFFF"/>
                </a:solidFill>
                <a:latin typeface="Georgia" pitchFamily="34" charset="0"/>
                <a:ea typeface="Georgia" pitchFamily="34" charset="-122"/>
                <a:cs typeface="Georgia" pitchFamily="34" charset="-120"/>
              </a:rPr>
              <a:t>Meta-Analysis: Independent Omics Pipelines</a:t>
            </a:r>
            <a:endParaRPr lang="en-US" sz="2600" dirty="0">
              <a:latin typeface="Georgia" panose="02040502050405020303" pitchFamily="18" charset="0"/>
            </a:endParaRPr>
          </a:p>
        </p:txBody>
      </p:sp>
      <p:sp>
        <p:nvSpPr>
          <p:cNvPr id="5" name="Text 2"/>
          <p:cNvSpPr/>
          <p:nvPr/>
        </p:nvSpPr>
        <p:spPr>
          <a:xfrm>
            <a:off x="1143000" y="777240"/>
            <a:ext cx="7498080" cy="411480"/>
          </a:xfrm>
          <a:prstGeom prst="rect">
            <a:avLst/>
          </a:prstGeom>
          <a:noFill/>
          <a:ln/>
        </p:spPr>
        <p:txBody>
          <a:bodyPr wrap="square" lIns="0" tIns="0" rIns="0" bIns="0" rtlCol="0" anchor="ctr"/>
          <a:lstStyle/>
          <a:p>
            <a:r>
              <a:rPr lang="en-US" sz="1300" dirty="0">
                <a:solidFill>
                  <a:srgbClr val="58E0C3"/>
                </a:solidFill>
                <a:latin typeface="Georgia" panose="02040502050405020303" pitchFamily="18" charset="0"/>
                <a:ea typeface="Calibri" pitchFamily="34" charset="-122"/>
                <a:cs typeface="Calibri" pitchFamily="34" charset="-120"/>
              </a:rPr>
              <a:t>Each omics layer is analyzed separately, then results are compared post hoc</a:t>
            </a:r>
            <a:endParaRPr lang="en-US" sz="1300" dirty="0">
              <a:latin typeface="Georgia" panose="02040502050405020303" pitchFamily="18" charset="0"/>
            </a:endParaRPr>
          </a:p>
        </p:txBody>
      </p:sp>
      <p:sp>
        <p:nvSpPr>
          <p:cNvPr id="6" name="Shape 3"/>
          <p:cNvSpPr/>
          <p:nvPr/>
        </p:nvSpPr>
        <p:spPr>
          <a:xfrm>
            <a:off x="548640" y="1737360"/>
            <a:ext cx="2468880" cy="2834640"/>
          </a:xfrm>
          <a:prstGeom prst="rect">
            <a:avLst/>
          </a:prstGeom>
          <a:solidFill>
            <a:srgbClr val="FFFFFF"/>
          </a:solidFill>
          <a:ln/>
          <a:effectLst>
            <a:outerShdw blurRad="76200" dist="25400" dir="16200000" algn="bl" rotWithShape="0">
              <a:srgbClr val="C0C0C0">
                <a:alpha val="30000"/>
              </a:srgbClr>
            </a:outerShdw>
          </a:effectLst>
        </p:spPr>
        <p:txBody>
          <a:bodyPr/>
          <a:lstStyle/>
          <a:p>
            <a:endParaRPr lang="en-US" dirty="0">
              <a:latin typeface="Georgia" panose="02040502050405020303" pitchFamily="18" charset="0"/>
            </a:endParaRPr>
          </a:p>
        </p:txBody>
      </p:sp>
      <p:sp>
        <p:nvSpPr>
          <p:cNvPr id="7" name="Shape 4"/>
          <p:cNvSpPr/>
          <p:nvPr/>
        </p:nvSpPr>
        <p:spPr>
          <a:xfrm>
            <a:off x="548640" y="1737360"/>
            <a:ext cx="2468880" cy="64008"/>
          </a:xfrm>
          <a:prstGeom prst="rect">
            <a:avLst/>
          </a:prstGeom>
          <a:solidFill>
            <a:srgbClr val="088395"/>
          </a:solidFill>
          <a:ln/>
        </p:spPr>
        <p:txBody>
          <a:bodyPr/>
          <a:lstStyle/>
          <a:p>
            <a:endParaRPr lang="en-US" dirty="0">
              <a:latin typeface="Georgia" panose="02040502050405020303" pitchFamily="18" charset="0"/>
            </a:endParaRPr>
          </a:p>
        </p:txBody>
      </p:sp>
      <p:sp>
        <p:nvSpPr>
          <p:cNvPr id="8" name="Text 5"/>
          <p:cNvSpPr/>
          <p:nvPr/>
        </p:nvSpPr>
        <p:spPr>
          <a:xfrm>
            <a:off x="685800" y="1965960"/>
            <a:ext cx="411480" cy="411480"/>
          </a:xfrm>
          <a:prstGeom prst="ellipse">
            <a:avLst/>
          </a:prstGeom>
          <a:solidFill>
            <a:srgbClr val="088395"/>
          </a:solidFill>
          <a:ln/>
        </p:spPr>
        <p:txBody>
          <a:bodyPr wrap="square" rtlCol="0" anchor="ctr"/>
          <a:lstStyle/>
          <a:p>
            <a:pPr algn="ctr"/>
            <a:r>
              <a:rPr lang="en-US" b="1" dirty="0">
                <a:solidFill>
                  <a:srgbClr val="FFFFFF"/>
                </a:solidFill>
                <a:latin typeface="Georgia" pitchFamily="34" charset="0"/>
                <a:ea typeface="Georgia" pitchFamily="34" charset="-122"/>
                <a:cs typeface="Georgia" pitchFamily="34" charset="-120"/>
              </a:rPr>
              <a:t>1</a:t>
            </a:r>
            <a:endParaRPr lang="en-US" dirty="0">
              <a:latin typeface="Georgia" panose="02040502050405020303" pitchFamily="18" charset="0"/>
            </a:endParaRPr>
          </a:p>
        </p:txBody>
      </p:sp>
      <p:sp>
        <p:nvSpPr>
          <p:cNvPr id="9" name="Text 6"/>
          <p:cNvSpPr/>
          <p:nvPr/>
        </p:nvSpPr>
        <p:spPr>
          <a:xfrm>
            <a:off x="1188720" y="1965960"/>
            <a:ext cx="1691640" cy="411480"/>
          </a:xfrm>
          <a:prstGeom prst="rect">
            <a:avLst/>
          </a:prstGeom>
          <a:noFill/>
          <a:ln/>
        </p:spPr>
        <p:txBody>
          <a:bodyPr wrap="square" lIns="0" tIns="0" rIns="0" bIns="0" rtlCol="0" anchor="ctr"/>
          <a:lstStyle/>
          <a:p>
            <a:r>
              <a:rPr lang="en-US" sz="1400" b="1" dirty="0">
                <a:solidFill>
                  <a:srgbClr val="1A2B34"/>
                </a:solidFill>
                <a:latin typeface="Georgia" pitchFamily="34" charset="0"/>
                <a:ea typeface="Georgia" pitchFamily="34" charset="-122"/>
                <a:cs typeface="Georgia" pitchFamily="34" charset="-120"/>
              </a:rPr>
              <a:t>Analyze Each Omics Layer</a:t>
            </a:r>
            <a:endParaRPr lang="en-US" sz="1400" dirty="0">
              <a:latin typeface="Georgia" panose="02040502050405020303" pitchFamily="18" charset="0"/>
            </a:endParaRPr>
          </a:p>
        </p:txBody>
      </p:sp>
      <p:pic>
        <p:nvPicPr>
          <p:cNvPr id="10" name="Image 1" descr="preencoded.png"/>
          <p:cNvPicPr>
            <a:picLocks noChangeAspect="1"/>
          </p:cNvPicPr>
          <p:nvPr/>
        </p:nvPicPr>
        <p:blipFill>
          <a:blip r:embed="rId4"/>
          <a:stretch>
            <a:fillRect/>
          </a:stretch>
        </p:blipFill>
        <p:spPr>
          <a:xfrm>
            <a:off x="731520" y="2560320"/>
            <a:ext cx="292608" cy="292608"/>
          </a:xfrm>
          <a:prstGeom prst="rect">
            <a:avLst/>
          </a:prstGeom>
        </p:spPr>
      </p:pic>
      <p:sp>
        <p:nvSpPr>
          <p:cNvPr id="11" name="Text 7"/>
          <p:cNvSpPr/>
          <p:nvPr/>
        </p:nvSpPr>
        <p:spPr>
          <a:xfrm>
            <a:off x="1115568" y="2514600"/>
            <a:ext cx="1737360" cy="594360"/>
          </a:xfrm>
          <a:prstGeom prst="rect">
            <a:avLst/>
          </a:prstGeom>
          <a:noFill/>
          <a:ln/>
        </p:spPr>
        <p:txBody>
          <a:bodyPr wrap="square" lIns="0" tIns="0" rIns="0" bIns="0" rtlCol="0" anchor="ctr"/>
          <a:lstStyle/>
          <a:p>
            <a:r>
              <a:rPr lang="en-US" sz="1000" dirty="0">
                <a:solidFill>
                  <a:srgbClr val="4A6670"/>
                </a:solidFill>
                <a:latin typeface="Georgia" panose="02040502050405020303" pitchFamily="18" charset="0"/>
                <a:ea typeface="Calibri" pitchFamily="34" charset="-122"/>
                <a:cs typeface="Calibri" pitchFamily="34" charset="-120"/>
              </a:rPr>
              <a:t>RNA-seq → DESeq2 / edgeR</a:t>
            </a:r>
            <a:endParaRPr lang="en-US" sz="1000" dirty="0">
              <a:latin typeface="Georgia" panose="02040502050405020303" pitchFamily="18" charset="0"/>
            </a:endParaRPr>
          </a:p>
          <a:p>
            <a:r>
              <a:rPr lang="en-US" sz="1000" dirty="0">
                <a:solidFill>
                  <a:srgbClr val="4A6670"/>
                </a:solidFill>
                <a:latin typeface="Georgia" panose="02040502050405020303" pitchFamily="18" charset="0"/>
                <a:ea typeface="Calibri" pitchFamily="34" charset="-122"/>
                <a:cs typeface="Calibri" pitchFamily="34" charset="-120"/>
              </a:rPr>
              <a:t>Differential gene expression</a:t>
            </a:r>
            <a:endParaRPr lang="en-US" sz="1000" dirty="0">
              <a:latin typeface="Georgia" panose="02040502050405020303" pitchFamily="18" charset="0"/>
            </a:endParaRPr>
          </a:p>
        </p:txBody>
      </p:sp>
      <p:pic>
        <p:nvPicPr>
          <p:cNvPr id="12" name="Image 2" descr="preencoded.png"/>
          <p:cNvPicPr>
            <a:picLocks noChangeAspect="1"/>
          </p:cNvPicPr>
          <p:nvPr/>
        </p:nvPicPr>
        <p:blipFill>
          <a:blip r:embed="rId5"/>
          <a:stretch>
            <a:fillRect/>
          </a:stretch>
        </p:blipFill>
        <p:spPr>
          <a:xfrm>
            <a:off x="731520" y="3200400"/>
            <a:ext cx="292608" cy="292608"/>
          </a:xfrm>
          <a:prstGeom prst="rect">
            <a:avLst/>
          </a:prstGeom>
        </p:spPr>
      </p:pic>
      <p:sp>
        <p:nvSpPr>
          <p:cNvPr id="13" name="Text 8"/>
          <p:cNvSpPr/>
          <p:nvPr/>
        </p:nvSpPr>
        <p:spPr>
          <a:xfrm>
            <a:off x="1115568" y="3154680"/>
            <a:ext cx="1737360" cy="594360"/>
          </a:xfrm>
          <a:prstGeom prst="rect">
            <a:avLst/>
          </a:prstGeom>
          <a:noFill/>
          <a:ln/>
        </p:spPr>
        <p:txBody>
          <a:bodyPr wrap="square" lIns="0" tIns="0" rIns="0" bIns="0" rtlCol="0" anchor="ctr"/>
          <a:lstStyle/>
          <a:p>
            <a:r>
              <a:rPr lang="en-US" sz="1000" dirty="0">
                <a:solidFill>
                  <a:srgbClr val="4A6670"/>
                </a:solidFill>
                <a:latin typeface="Georgia" panose="02040502050405020303" pitchFamily="18" charset="0"/>
                <a:ea typeface="Calibri" pitchFamily="34" charset="-122"/>
                <a:cs typeface="Calibri" pitchFamily="34" charset="-120"/>
              </a:rPr>
              <a:t>Methylation → limma / DMRcate</a:t>
            </a:r>
            <a:endParaRPr lang="en-US" sz="1000" dirty="0">
              <a:latin typeface="Georgia" panose="02040502050405020303" pitchFamily="18" charset="0"/>
            </a:endParaRPr>
          </a:p>
          <a:p>
            <a:r>
              <a:rPr lang="en-US" sz="1000" dirty="0">
                <a:solidFill>
                  <a:srgbClr val="4A6670"/>
                </a:solidFill>
                <a:latin typeface="Georgia" panose="02040502050405020303" pitchFamily="18" charset="0"/>
                <a:ea typeface="Calibri" pitchFamily="34" charset="-122"/>
                <a:cs typeface="Calibri" pitchFamily="34" charset="-120"/>
              </a:rPr>
              <a:t>Differential CpG analysis</a:t>
            </a:r>
            <a:endParaRPr lang="en-US" sz="1000" dirty="0">
              <a:latin typeface="Georgia" panose="02040502050405020303" pitchFamily="18" charset="0"/>
            </a:endParaRPr>
          </a:p>
        </p:txBody>
      </p:sp>
      <p:pic>
        <p:nvPicPr>
          <p:cNvPr id="14" name="Image 3" descr="preencoded.png"/>
          <p:cNvPicPr>
            <a:picLocks noChangeAspect="1"/>
          </p:cNvPicPr>
          <p:nvPr/>
        </p:nvPicPr>
        <p:blipFill>
          <a:blip r:embed="rId6"/>
          <a:stretch>
            <a:fillRect/>
          </a:stretch>
        </p:blipFill>
        <p:spPr>
          <a:xfrm>
            <a:off x="731520" y="3840480"/>
            <a:ext cx="292608" cy="292608"/>
          </a:xfrm>
          <a:prstGeom prst="rect">
            <a:avLst/>
          </a:prstGeom>
        </p:spPr>
      </p:pic>
      <p:sp>
        <p:nvSpPr>
          <p:cNvPr id="15" name="Text 9"/>
          <p:cNvSpPr/>
          <p:nvPr/>
        </p:nvSpPr>
        <p:spPr>
          <a:xfrm>
            <a:off x="1115568" y="3794760"/>
            <a:ext cx="1737360" cy="594360"/>
          </a:xfrm>
          <a:prstGeom prst="rect">
            <a:avLst/>
          </a:prstGeom>
          <a:noFill/>
          <a:ln/>
        </p:spPr>
        <p:txBody>
          <a:bodyPr wrap="square" lIns="0" tIns="0" rIns="0" bIns="0" rtlCol="0" anchor="ctr"/>
          <a:lstStyle/>
          <a:p>
            <a:r>
              <a:rPr lang="en-US" sz="1000" dirty="0">
                <a:solidFill>
                  <a:srgbClr val="4A6670"/>
                </a:solidFill>
                <a:latin typeface="Georgia" panose="02040502050405020303" pitchFamily="18" charset="0"/>
                <a:ea typeface="Calibri" pitchFamily="34" charset="-122"/>
                <a:cs typeface="Calibri" pitchFamily="34" charset="-120"/>
              </a:rPr>
              <a:t>Proteomics → MaxQuant / Perseus</a:t>
            </a:r>
            <a:endParaRPr lang="en-US" sz="1000" dirty="0">
              <a:latin typeface="Georgia" panose="02040502050405020303" pitchFamily="18" charset="0"/>
            </a:endParaRPr>
          </a:p>
          <a:p>
            <a:r>
              <a:rPr lang="en-US" sz="1000" dirty="0">
                <a:solidFill>
                  <a:srgbClr val="4A6670"/>
                </a:solidFill>
                <a:latin typeface="Georgia" panose="02040502050405020303" pitchFamily="18" charset="0"/>
                <a:ea typeface="Calibri" pitchFamily="34" charset="-122"/>
                <a:cs typeface="Calibri" pitchFamily="34" charset="-120"/>
              </a:rPr>
              <a:t>Differential protein abundance</a:t>
            </a:r>
            <a:endParaRPr lang="en-US" sz="1000" dirty="0">
              <a:latin typeface="Georgia" panose="02040502050405020303" pitchFamily="18" charset="0"/>
            </a:endParaRPr>
          </a:p>
        </p:txBody>
      </p:sp>
      <p:pic>
        <p:nvPicPr>
          <p:cNvPr id="16" name="Image 4" descr="preencoded.png"/>
          <p:cNvPicPr>
            <a:picLocks noChangeAspect="1"/>
          </p:cNvPicPr>
          <p:nvPr/>
        </p:nvPicPr>
        <p:blipFill>
          <a:blip r:embed="rId7"/>
          <a:stretch>
            <a:fillRect/>
          </a:stretch>
        </p:blipFill>
        <p:spPr>
          <a:xfrm>
            <a:off x="3063240" y="2971800"/>
            <a:ext cx="320040" cy="320040"/>
          </a:xfrm>
          <a:prstGeom prst="rect">
            <a:avLst/>
          </a:prstGeom>
        </p:spPr>
      </p:pic>
      <p:sp>
        <p:nvSpPr>
          <p:cNvPr id="17" name="Shape 10"/>
          <p:cNvSpPr/>
          <p:nvPr/>
        </p:nvSpPr>
        <p:spPr>
          <a:xfrm>
            <a:off x="3337560" y="1737360"/>
            <a:ext cx="2468880" cy="2834640"/>
          </a:xfrm>
          <a:prstGeom prst="rect">
            <a:avLst/>
          </a:prstGeom>
          <a:solidFill>
            <a:srgbClr val="FFFFFF"/>
          </a:solidFill>
          <a:ln/>
          <a:effectLst>
            <a:outerShdw blurRad="76200" dist="25400" dir="16200000" algn="bl" rotWithShape="0">
              <a:srgbClr val="C0C0C0">
                <a:alpha val="30000"/>
              </a:srgbClr>
            </a:outerShdw>
          </a:effectLst>
        </p:spPr>
        <p:txBody>
          <a:bodyPr/>
          <a:lstStyle/>
          <a:p>
            <a:endParaRPr lang="en-US" dirty="0">
              <a:latin typeface="Georgia" panose="02040502050405020303" pitchFamily="18" charset="0"/>
            </a:endParaRPr>
          </a:p>
        </p:txBody>
      </p:sp>
      <p:sp>
        <p:nvSpPr>
          <p:cNvPr id="18" name="Shape 11"/>
          <p:cNvSpPr/>
          <p:nvPr/>
        </p:nvSpPr>
        <p:spPr>
          <a:xfrm>
            <a:off x="3337560" y="1737360"/>
            <a:ext cx="2468880" cy="64008"/>
          </a:xfrm>
          <a:prstGeom prst="rect">
            <a:avLst/>
          </a:prstGeom>
          <a:solidFill>
            <a:srgbClr val="088395"/>
          </a:solidFill>
          <a:ln/>
        </p:spPr>
        <p:txBody>
          <a:bodyPr/>
          <a:lstStyle/>
          <a:p>
            <a:endParaRPr lang="en-US" dirty="0">
              <a:latin typeface="Georgia" panose="02040502050405020303" pitchFamily="18" charset="0"/>
            </a:endParaRPr>
          </a:p>
        </p:txBody>
      </p:sp>
      <p:sp>
        <p:nvSpPr>
          <p:cNvPr id="19" name="Text 12"/>
          <p:cNvSpPr/>
          <p:nvPr/>
        </p:nvSpPr>
        <p:spPr>
          <a:xfrm>
            <a:off x="3474720" y="1965960"/>
            <a:ext cx="411480" cy="411480"/>
          </a:xfrm>
          <a:prstGeom prst="ellipse">
            <a:avLst/>
          </a:prstGeom>
          <a:solidFill>
            <a:srgbClr val="088395"/>
          </a:solidFill>
          <a:ln/>
        </p:spPr>
        <p:txBody>
          <a:bodyPr wrap="square" rtlCol="0" anchor="ctr"/>
          <a:lstStyle/>
          <a:p>
            <a:pPr algn="ctr"/>
            <a:r>
              <a:rPr lang="en-US" b="1" dirty="0">
                <a:solidFill>
                  <a:srgbClr val="FFFFFF"/>
                </a:solidFill>
                <a:latin typeface="Georgia" pitchFamily="34" charset="0"/>
                <a:ea typeface="Georgia" pitchFamily="34" charset="-122"/>
                <a:cs typeface="Georgia" pitchFamily="34" charset="-120"/>
              </a:rPr>
              <a:t>2</a:t>
            </a:r>
            <a:endParaRPr lang="en-US" dirty="0">
              <a:latin typeface="Georgia" panose="02040502050405020303" pitchFamily="18" charset="0"/>
            </a:endParaRPr>
          </a:p>
        </p:txBody>
      </p:sp>
      <p:sp>
        <p:nvSpPr>
          <p:cNvPr id="20" name="Text 13"/>
          <p:cNvSpPr/>
          <p:nvPr/>
        </p:nvSpPr>
        <p:spPr>
          <a:xfrm>
            <a:off x="3977640" y="1965960"/>
            <a:ext cx="1691640" cy="411480"/>
          </a:xfrm>
          <a:prstGeom prst="rect">
            <a:avLst/>
          </a:prstGeom>
          <a:noFill/>
          <a:ln/>
        </p:spPr>
        <p:txBody>
          <a:bodyPr wrap="square" lIns="0" tIns="0" rIns="0" bIns="0" rtlCol="0" anchor="ctr"/>
          <a:lstStyle/>
          <a:p>
            <a:r>
              <a:rPr lang="en-US" sz="1400" b="1" dirty="0">
                <a:solidFill>
                  <a:srgbClr val="1A2B34"/>
                </a:solidFill>
                <a:latin typeface="Georgia" pitchFamily="34" charset="0"/>
                <a:ea typeface="Georgia" pitchFamily="34" charset="-122"/>
                <a:cs typeface="Georgia" pitchFamily="34" charset="-120"/>
              </a:rPr>
              <a:t>Generate Hit Lists</a:t>
            </a:r>
            <a:endParaRPr lang="en-US" sz="1400" dirty="0">
              <a:latin typeface="Georgia" panose="02040502050405020303" pitchFamily="18" charset="0"/>
            </a:endParaRPr>
          </a:p>
        </p:txBody>
      </p:sp>
      <p:sp>
        <p:nvSpPr>
          <p:cNvPr id="21" name="Text 14"/>
          <p:cNvSpPr/>
          <p:nvPr/>
        </p:nvSpPr>
        <p:spPr>
          <a:xfrm>
            <a:off x="3520440" y="2514600"/>
            <a:ext cx="2194560" cy="1920240"/>
          </a:xfrm>
          <a:prstGeom prst="rect">
            <a:avLst/>
          </a:prstGeom>
          <a:noFill/>
          <a:ln/>
        </p:spPr>
        <p:txBody>
          <a:bodyPr wrap="square" lIns="0" tIns="0" rIns="0" bIns="0" rtlCol="0" anchor="ctr"/>
          <a:lstStyle/>
          <a:p>
            <a:r>
              <a:rPr lang="en-US" sz="1100" dirty="0">
                <a:solidFill>
                  <a:srgbClr val="4A6670"/>
                </a:solidFill>
                <a:latin typeface="Georgia" panose="02040502050405020303" pitchFamily="18" charset="0"/>
                <a:ea typeface="Calibri" pitchFamily="34" charset="-122"/>
                <a:cs typeface="Calibri" pitchFamily="34" charset="-120"/>
              </a:rPr>
              <a:t>Each pipeline produces an independent</a:t>
            </a:r>
            <a:endParaRPr lang="en-US" sz="1100" dirty="0">
              <a:latin typeface="Georgia" panose="02040502050405020303" pitchFamily="18" charset="0"/>
            </a:endParaRPr>
          </a:p>
          <a:p>
            <a:r>
              <a:rPr lang="en-US" sz="1100" dirty="0">
                <a:solidFill>
                  <a:srgbClr val="4A6670"/>
                </a:solidFill>
                <a:latin typeface="Georgia" panose="02040502050405020303" pitchFamily="18" charset="0"/>
                <a:ea typeface="Calibri" pitchFamily="34" charset="-122"/>
                <a:cs typeface="Calibri" pitchFamily="34" charset="-120"/>
              </a:rPr>
              <a:t>list of significant features:</a:t>
            </a:r>
            <a:endParaRPr lang="en-US" sz="1100" dirty="0">
              <a:latin typeface="Georgia" panose="02040502050405020303" pitchFamily="18" charset="0"/>
            </a:endParaRPr>
          </a:p>
          <a:p>
            <a:endParaRPr lang="en-US" sz="1100" dirty="0">
              <a:latin typeface="Georgia" panose="02040502050405020303" pitchFamily="18" charset="0"/>
            </a:endParaRPr>
          </a:p>
          <a:p>
            <a:pPr marL="342892" indent="-342892">
              <a:buSzPct val="100000"/>
              <a:buChar char="•"/>
            </a:pPr>
            <a:r>
              <a:rPr lang="en-US" sz="1000" dirty="0">
                <a:solidFill>
                  <a:srgbClr val="4A6670"/>
                </a:solidFill>
                <a:latin typeface="Georgia" panose="02040502050405020303" pitchFamily="18" charset="0"/>
                <a:ea typeface="Calibri" pitchFamily="34" charset="-122"/>
                <a:cs typeface="Calibri" pitchFamily="34" charset="-120"/>
              </a:rPr>
              <a:t>Downregulated genes (padj &lt; 0.05)</a:t>
            </a:r>
            <a:endParaRPr lang="en-US" sz="1100" dirty="0">
              <a:latin typeface="Georgia" panose="02040502050405020303" pitchFamily="18" charset="0"/>
            </a:endParaRPr>
          </a:p>
          <a:p>
            <a:pPr marL="342892" indent="-342892">
              <a:buSzPct val="100000"/>
              <a:buChar char="•"/>
            </a:pPr>
            <a:r>
              <a:rPr lang="en-US" sz="1000" dirty="0">
                <a:solidFill>
                  <a:srgbClr val="4A6670"/>
                </a:solidFill>
                <a:latin typeface="Georgia" panose="02040502050405020303" pitchFamily="18" charset="0"/>
                <a:ea typeface="Calibri" pitchFamily="34" charset="-122"/>
                <a:cs typeface="Calibri" pitchFamily="34" charset="-120"/>
              </a:rPr>
              <a:t>Hypermethylated promoters (Δβ &gt; 0.2)</a:t>
            </a:r>
            <a:endParaRPr lang="en-US" sz="1100" dirty="0">
              <a:latin typeface="Georgia" panose="02040502050405020303" pitchFamily="18" charset="0"/>
            </a:endParaRPr>
          </a:p>
          <a:p>
            <a:pPr marL="342892" indent="-342892">
              <a:buSzPct val="100000"/>
              <a:buChar char="•"/>
            </a:pPr>
            <a:r>
              <a:rPr lang="en-US" sz="1000" dirty="0">
                <a:solidFill>
                  <a:srgbClr val="4A6670"/>
                </a:solidFill>
                <a:latin typeface="Georgia" panose="02040502050405020303" pitchFamily="18" charset="0"/>
                <a:ea typeface="Calibri" pitchFamily="34" charset="-122"/>
                <a:cs typeface="Calibri" pitchFamily="34" charset="-120"/>
              </a:rPr>
              <a:t>Depleted proteins (log2FC &lt; -1)</a:t>
            </a:r>
            <a:endParaRPr lang="en-US" sz="1100" dirty="0">
              <a:latin typeface="Georgia" panose="02040502050405020303" pitchFamily="18" charset="0"/>
            </a:endParaRPr>
          </a:p>
          <a:p>
            <a:endParaRPr lang="en-US" sz="1100" dirty="0">
              <a:latin typeface="Georgia" panose="02040502050405020303" pitchFamily="18" charset="0"/>
            </a:endParaRPr>
          </a:p>
          <a:p>
            <a:r>
              <a:rPr lang="en-US" sz="1000" dirty="0">
                <a:solidFill>
                  <a:srgbClr val="4A6670"/>
                </a:solidFill>
                <a:latin typeface="Georgia" panose="02040502050405020303" pitchFamily="18" charset="0"/>
                <a:ea typeface="Calibri" pitchFamily="34" charset="-122"/>
                <a:cs typeface="Calibri" pitchFamily="34" charset="-120"/>
              </a:rPr>
              <a:t>Thresholds are applied independently</a:t>
            </a:r>
            <a:endParaRPr lang="en-US" sz="1100" dirty="0">
              <a:latin typeface="Georgia" panose="02040502050405020303" pitchFamily="18" charset="0"/>
            </a:endParaRPr>
          </a:p>
          <a:p>
            <a:r>
              <a:rPr lang="en-US" sz="1000" dirty="0">
                <a:solidFill>
                  <a:srgbClr val="4A6670"/>
                </a:solidFill>
                <a:latin typeface="Georgia" panose="02040502050405020303" pitchFamily="18" charset="0"/>
                <a:ea typeface="Calibri" pitchFamily="34" charset="-122"/>
                <a:cs typeface="Calibri" pitchFamily="34" charset="-120"/>
              </a:rPr>
              <a:t>for each data type.</a:t>
            </a:r>
            <a:endParaRPr lang="en-US" sz="1100" dirty="0">
              <a:latin typeface="Georgia" panose="02040502050405020303" pitchFamily="18" charset="0"/>
            </a:endParaRPr>
          </a:p>
        </p:txBody>
      </p:sp>
      <p:pic>
        <p:nvPicPr>
          <p:cNvPr id="22" name="Image 5" descr="preencoded.png"/>
          <p:cNvPicPr>
            <a:picLocks noChangeAspect="1"/>
          </p:cNvPicPr>
          <p:nvPr/>
        </p:nvPicPr>
        <p:blipFill>
          <a:blip r:embed="rId7"/>
          <a:stretch>
            <a:fillRect/>
          </a:stretch>
        </p:blipFill>
        <p:spPr>
          <a:xfrm>
            <a:off x="5852160" y="2971800"/>
            <a:ext cx="320040" cy="320040"/>
          </a:xfrm>
          <a:prstGeom prst="rect">
            <a:avLst/>
          </a:prstGeom>
        </p:spPr>
      </p:pic>
      <p:sp>
        <p:nvSpPr>
          <p:cNvPr id="23" name="Shape 15"/>
          <p:cNvSpPr/>
          <p:nvPr/>
        </p:nvSpPr>
        <p:spPr>
          <a:xfrm>
            <a:off x="6126480" y="1737360"/>
            <a:ext cx="2468880" cy="2834640"/>
          </a:xfrm>
          <a:prstGeom prst="rect">
            <a:avLst/>
          </a:prstGeom>
          <a:solidFill>
            <a:srgbClr val="FFFFFF"/>
          </a:solidFill>
          <a:ln/>
          <a:effectLst>
            <a:outerShdw blurRad="76200" dist="25400" dir="16200000" algn="bl" rotWithShape="0">
              <a:srgbClr val="C0C0C0">
                <a:alpha val="30000"/>
              </a:srgbClr>
            </a:outerShdw>
          </a:effectLst>
        </p:spPr>
        <p:txBody>
          <a:bodyPr/>
          <a:lstStyle/>
          <a:p>
            <a:endParaRPr lang="en-US" dirty="0">
              <a:latin typeface="Georgia" panose="02040502050405020303" pitchFamily="18" charset="0"/>
            </a:endParaRPr>
          </a:p>
        </p:txBody>
      </p:sp>
      <p:sp>
        <p:nvSpPr>
          <p:cNvPr id="24" name="Shape 16"/>
          <p:cNvSpPr/>
          <p:nvPr/>
        </p:nvSpPr>
        <p:spPr>
          <a:xfrm>
            <a:off x="6126480" y="1737360"/>
            <a:ext cx="2468880" cy="64008"/>
          </a:xfrm>
          <a:prstGeom prst="rect">
            <a:avLst/>
          </a:prstGeom>
          <a:solidFill>
            <a:srgbClr val="10B9A0"/>
          </a:solidFill>
          <a:ln/>
        </p:spPr>
        <p:txBody>
          <a:bodyPr/>
          <a:lstStyle/>
          <a:p>
            <a:endParaRPr lang="en-US" dirty="0">
              <a:latin typeface="Georgia" panose="02040502050405020303" pitchFamily="18" charset="0"/>
            </a:endParaRPr>
          </a:p>
        </p:txBody>
      </p:sp>
      <p:sp>
        <p:nvSpPr>
          <p:cNvPr id="25" name="Text 17"/>
          <p:cNvSpPr/>
          <p:nvPr/>
        </p:nvSpPr>
        <p:spPr>
          <a:xfrm>
            <a:off x="6263640" y="1965960"/>
            <a:ext cx="411480" cy="411480"/>
          </a:xfrm>
          <a:prstGeom prst="ellipse">
            <a:avLst/>
          </a:prstGeom>
          <a:solidFill>
            <a:srgbClr val="10B9A0"/>
          </a:solidFill>
          <a:ln/>
        </p:spPr>
        <p:txBody>
          <a:bodyPr wrap="square" rtlCol="0" anchor="ctr"/>
          <a:lstStyle/>
          <a:p>
            <a:pPr algn="ctr"/>
            <a:r>
              <a:rPr lang="en-US" b="1" dirty="0">
                <a:solidFill>
                  <a:srgbClr val="FFFFFF"/>
                </a:solidFill>
                <a:latin typeface="Georgia" pitchFamily="34" charset="0"/>
                <a:ea typeface="Georgia" pitchFamily="34" charset="-122"/>
                <a:cs typeface="Georgia" pitchFamily="34" charset="-120"/>
              </a:rPr>
              <a:t>3</a:t>
            </a:r>
            <a:endParaRPr lang="en-US" dirty="0">
              <a:latin typeface="Georgia" panose="02040502050405020303" pitchFamily="18" charset="0"/>
            </a:endParaRPr>
          </a:p>
        </p:txBody>
      </p:sp>
      <p:sp>
        <p:nvSpPr>
          <p:cNvPr id="26" name="Text 18"/>
          <p:cNvSpPr/>
          <p:nvPr/>
        </p:nvSpPr>
        <p:spPr>
          <a:xfrm>
            <a:off x="6766560" y="1965960"/>
            <a:ext cx="1691640" cy="411480"/>
          </a:xfrm>
          <a:prstGeom prst="rect">
            <a:avLst/>
          </a:prstGeom>
          <a:noFill/>
          <a:ln/>
        </p:spPr>
        <p:txBody>
          <a:bodyPr wrap="square" lIns="0" tIns="0" rIns="0" bIns="0" rtlCol="0" anchor="ctr"/>
          <a:lstStyle/>
          <a:p>
            <a:r>
              <a:rPr lang="en-US" sz="1400" b="1" dirty="0">
                <a:solidFill>
                  <a:srgbClr val="1A2B34"/>
                </a:solidFill>
                <a:latin typeface="Georgia" pitchFamily="34" charset="0"/>
                <a:ea typeface="Georgia" pitchFamily="34" charset="-122"/>
                <a:cs typeface="Georgia" pitchFamily="34" charset="-120"/>
              </a:rPr>
              <a:t>Intersect Results</a:t>
            </a:r>
            <a:endParaRPr lang="en-US" sz="1400" dirty="0">
              <a:latin typeface="Georgia" panose="02040502050405020303" pitchFamily="18" charset="0"/>
            </a:endParaRPr>
          </a:p>
        </p:txBody>
      </p:sp>
      <p:sp>
        <p:nvSpPr>
          <p:cNvPr id="27" name="Shape 19"/>
          <p:cNvSpPr/>
          <p:nvPr/>
        </p:nvSpPr>
        <p:spPr>
          <a:xfrm>
            <a:off x="6537960" y="2743200"/>
            <a:ext cx="1005840" cy="822960"/>
          </a:xfrm>
          <a:prstGeom prst="ellipse">
            <a:avLst/>
          </a:prstGeom>
          <a:solidFill>
            <a:srgbClr val="088395">
              <a:alpha val="30000"/>
            </a:srgbClr>
          </a:solidFill>
          <a:ln w="19050">
            <a:solidFill>
              <a:srgbClr val="088395"/>
            </a:solidFill>
            <a:prstDash val="solid"/>
          </a:ln>
        </p:spPr>
        <p:txBody>
          <a:bodyPr/>
          <a:lstStyle/>
          <a:p>
            <a:endParaRPr lang="en-US" dirty="0">
              <a:latin typeface="Georgia" panose="02040502050405020303" pitchFamily="18" charset="0"/>
            </a:endParaRPr>
          </a:p>
        </p:txBody>
      </p:sp>
      <p:sp>
        <p:nvSpPr>
          <p:cNvPr id="28" name="Shape 20"/>
          <p:cNvSpPr/>
          <p:nvPr/>
        </p:nvSpPr>
        <p:spPr>
          <a:xfrm>
            <a:off x="7178040" y="2743200"/>
            <a:ext cx="1005840" cy="822960"/>
          </a:xfrm>
          <a:prstGeom prst="ellipse">
            <a:avLst/>
          </a:prstGeom>
          <a:solidFill>
            <a:srgbClr val="10B9A0">
              <a:alpha val="30000"/>
            </a:srgbClr>
          </a:solidFill>
          <a:ln w="19050">
            <a:solidFill>
              <a:srgbClr val="10B9A0"/>
            </a:solidFill>
            <a:prstDash val="solid"/>
          </a:ln>
        </p:spPr>
        <p:txBody>
          <a:bodyPr/>
          <a:lstStyle/>
          <a:p>
            <a:endParaRPr lang="en-US" dirty="0">
              <a:latin typeface="Georgia" panose="02040502050405020303" pitchFamily="18" charset="0"/>
            </a:endParaRPr>
          </a:p>
        </p:txBody>
      </p:sp>
      <p:sp>
        <p:nvSpPr>
          <p:cNvPr id="29" name="Text 21"/>
          <p:cNvSpPr/>
          <p:nvPr/>
        </p:nvSpPr>
        <p:spPr>
          <a:xfrm>
            <a:off x="6492240" y="3017520"/>
            <a:ext cx="548640" cy="228600"/>
          </a:xfrm>
          <a:prstGeom prst="rect">
            <a:avLst/>
          </a:prstGeom>
          <a:noFill/>
          <a:ln/>
        </p:spPr>
        <p:txBody>
          <a:bodyPr wrap="square" lIns="0" tIns="0" rIns="0" bIns="0" rtlCol="0" anchor="ctr"/>
          <a:lstStyle/>
          <a:p>
            <a:pPr algn="ctr"/>
            <a:r>
              <a:rPr lang="en-US" sz="800" dirty="0">
                <a:solidFill>
                  <a:srgbClr val="088395"/>
                </a:solidFill>
                <a:latin typeface="Georgia" panose="02040502050405020303" pitchFamily="18" charset="0"/>
                <a:ea typeface="Calibri" pitchFamily="34" charset="-122"/>
                <a:cs typeface="Calibri" pitchFamily="34" charset="-120"/>
              </a:rPr>
              <a:t>RNA</a:t>
            </a:r>
            <a:endParaRPr lang="en-US" sz="800" dirty="0">
              <a:latin typeface="Georgia" panose="02040502050405020303" pitchFamily="18" charset="0"/>
            </a:endParaRPr>
          </a:p>
        </p:txBody>
      </p:sp>
      <p:sp>
        <p:nvSpPr>
          <p:cNvPr id="30" name="Text 22"/>
          <p:cNvSpPr/>
          <p:nvPr/>
        </p:nvSpPr>
        <p:spPr>
          <a:xfrm>
            <a:off x="7680960" y="3017520"/>
            <a:ext cx="548640" cy="228600"/>
          </a:xfrm>
          <a:prstGeom prst="rect">
            <a:avLst/>
          </a:prstGeom>
          <a:noFill/>
          <a:ln/>
        </p:spPr>
        <p:txBody>
          <a:bodyPr wrap="square" lIns="0" tIns="0" rIns="0" bIns="0" rtlCol="0" anchor="ctr"/>
          <a:lstStyle/>
          <a:p>
            <a:pPr algn="ctr"/>
            <a:r>
              <a:rPr lang="en-US" sz="800" dirty="0">
                <a:solidFill>
                  <a:srgbClr val="10B9A0"/>
                </a:solidFill>
                <a:latin typeface="Georgia" panose="02040502050405020303" pitchFamily="18" charset="0"/>
                <a:ea typeface="Calibri" pitchFamily="34" charset="-122"/>
                <a:cs typeface="Calibri" pitchFamily="34" charset="-120"/>
              </a:rPr>
              <a:t>Meth</a:t>
            </a:r>
            <a:endParaRPr lang="en-US" sz="800" dirty="0">
              <a:latin typeface="Georgia" panose="02040502050405020303" pitchFamily="18" charset="0"/>
            </a:endParaRPr>
          </a:p>
        </p:txBody>
      </p:sp>
      <p:sp>
        <p:nvSpPr>
          <p:cNvPr id="31" name="Text 23"/>
          <p:cNvSpPr/>
          <p:nvPr/>
        </p:nvSpPr>
        <p:spPr>
          <a:xfrm>
            <a:off x="6309360" y="3703320"/>
            <a:ext cx="2194560" cy="1234440"/>
          </a:xfrm>
          <a:prstGeom prst="rect">
            <a:avLst/>
          </a:prstGeom>
          <a:noFill/>
          <a:ln/>
        </p:spPr>
        <p:txBody>
          <a:bodyPr wrap="square" lIns="0" tIns="0" rIns="0" bIns="0" rtlCol="0" anchor="ctr"/>
          <a:lstStyle/>
          <a:p>
            <a:r>
              <a:rPr lang="en-US" sz="1000" dirty="0">
                <a:solidFill>
                  <a:srgbClr val="4A6670"/>
                </a:solidFill>
                <a:latin typeface="Georgia" panose="02040502050405020303" pitchFamily="18" charset="0"/>
                <a:ea typeface="Calibri" pitchFamily="34" charset="-122"/>
                <a:cs typeface="Calibri" pitchFamily="34" charset="-120"/>
              </a:rPr>
              <a:t>Convergent hits found by overlap</a:t>
            </a:r>
            <a:endParaRPr lang="en-US" sz="1000" dirty="0">
              <a:latin typeface="Georgia" panose="02040502050405020303" pitchFamily="18" charset="0"/>
            </a:endParaRPr>
          </a:p>
          <a:p>
            <a:r>
              <a:rPr lang="en-US" sz="1000" dirty="0">
                <a:solidFill>
                  <a:srgbClr val="4A6670"/>
                </a:solidFill>
                <a:latin typeface="Georgia" panose="02040502050405020303" pitchFamily="18" charset="0"/>
                <a:ea typeface="Calibri" pitchFamily="34" charset="-122"/>
                <a:cs typeface="Calibri" pitchFamily="34" charset="-120"/>
              </a:rPr>
              <a:t>(e.g. silenced + hypermethylated genes)</a:t>
            </a:r>
            <a:endParaRPr lang="en-US" sz="1000" dirty="0">
              <a:latin typeface="Georgia" panose="02040502050405020303" pitchFamily="18" charset="0"/>
            </a:endParaRPr>
          </a:p>
          <a:p>
            <a:endParaRPr lang="en-US" sz="1000" dirty="0">
              <a:latin typeface="Georgia" panose="02040502050405020303" pitchFamily="18" charset="0"/>
            </a:endParaRPr>
          </a:p>
          <a:p>
            <a:r>
              <a:rPr lang="en-US" sz="1000" dirty="0">
                <a:solidFill>
                  <a:srgbClr val="1A2B34"/>
                </a:solidFill>
                <a:latin typeface="Georgia" panose="02040502050405020303" pitchFamily="18" charset="0"/>
                <a:ea typeface="Calibri" pitchFamily="34" charset="-122"/>
                <a:cs typeface="Calibri" pitchFamily="34" charset="-120"/>
              </a:rPr>
              <a:t>Example: TCGA breast cancer studies</a:t>
            </a:r>
            <a:endParaRPr lang="en-US" sz="1000" dirty="0">
              <a:latin typeface="Georgia" panose="02040502050405020303" pitchFamily="18" charset="0"/>
            </a:endParaRPr>
          </a:p>
          <a:p>
            <a:r>
              <a:rPr lang="en-US" sz="1000" dirty="0">
                <a:solidFill>
                  <a:srgbClr val="1A2B34"/>
                </a:solidFill>
                <a:latin typeface="Georgia" panose="02040502050405020303" pitchFamily="18" charset="0"/>
                <a:ea typeface="Calibri" pitchFamily="34" charset="-122"/>
                <a:cs typeface="Calibri" pitchFamily="34" charset="-120"/>
              </a:rPr>
              <a:t>identified candidate tumor suppressors</a:t>
            </a:r>
            <a:endParaRPr lang="en-US" sz="1000" dirty="0">
              <a:latin typeface="Georgia" panose="02040502050405020303" pitchFamily="18" charset="0"/>
            </a:endParaRPr>
          </a:p>
          <a:p>
            <a:r>
              <a:rPr lang="en-US" sz="1000" dirty="0">
                <a:solidFill>
                  <a:srgbClr val="1A2B34"/>
                </a:solidFill>
                <a:latin typeface="Georgia" panose="02040502050405020303" pitchFamily="18" charset="0"/>
                <a:ea typeface="Calibri" pitchFamily="34" charset="-122"/>
                <a:cs typeface="Calibri" pitchFamily="34" charset="-120"/>
              </a:rPr>
              <a:t>via Venn-diagram intersection of</a:t>
            </a:r>
            <a:endParaRPr lang="en-US" sz="1000" dirty="0">
              <a:latin typeface="Georgia" panose="02040502050405020303" pitchFamily="18" charset="0"/>
            </a:endParaRPr>
          </a:p>
          <a:p>
            <a:r>
              <a:rPr lang="en-US" sz="1000" dirty="0">
                <a:solidFill>
                  <a:srgbClr val="1A2B34"/>
                </a:solidFill>
                <a:latin typeface="Georgia" panose="02040502050405020303" pitchFamily="18" charset="0"/>
                <a:ea typeface="Calibri" pitchFamily="34" charset="-122"/>
                <a:cs typeface="Calibri" pitchFamily="34" charset="-120"/>
              </a:rPr>
              <a:t>DE genes and DM promoters.</a:t>
            </a:r>
            <a:endParaRPr lang="en-US" sz="1000" dirty="0">
              <a:latin typeface="Georgia" panose="02040502050405020303" pitchFamily="18" charset="0"/>
            </a:endParaRPr>
          </a:p>
        </p:txBody>
      </p:sp>
      <p:sp>
        <p:nvSpPr>
          <p:cNvPr id="32" name="Text 24"/>
          <p:cNvSpPr/>
          <p:nvPr/>
        </p:nvSpPr>
        <p:spPr>
          <a:xfrm>
            <a:off x="548640" y="4709160"/>
            <a:ext cx="8046720" cy="320040"/>
          </a:xfrm>
          <a:prstGeom prst="rect">
            <a:avLst/>
          </a:prstGeom>
          <a:noFill/>
          <a:ln/>
        </p:spPr>
        <p:txBody>
          <a:bodyPr wrap="square" rtlCol="0" anchor="ctr"/>
          <a:lstStyle/>
          <a:p>
            <a:r>
              <a:rPr lang="en-US" sz="900" dirty="0">
                <a:solidFill>
                  <a:srgbClr val="4A6670"/>
                </a:solidFill>
                <a:latin typeface="Georgia" panose="02040502050405020303" pitchFamily="18" charset="0"/>
                <a:ea typeface="Calibri" pitchFamily="34" charset="-122"/>
                <a:cs typeface="Calibri" pitchFamily="34" charset="-120"/>
              </a:rPr>
              <a:t>Source: TCGA Consortium (Nature 2012) — Breast, Colorectal, GBM landmark studies</a:t>
            </a:r>
            <a:endParaRPr lang="en-US" sz="900" dirty="0">
              <a:latin typeface="Georgia" panose="02040502050405020303" pitchFamily="18" charset="0"/>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0" descr="preencoded.png"/>
          <p:cNvPicPr>
            <a:picLocks noChangeAspect="1"/>
          </p:cNvPicPr>
          <p:nvPr/>
        </p:nvPicPr>
        <p:blipFill>
          <a:blip r:embed="rId3"/>
          <a:stretch>
            <a:fillRect/>
          </a:stretch>
        </p:blipFill>
        <p:spPr>
          <a:xfrm>
            <a:off x="548640" y="274320"/>
            <a:ext cx="438912" cy="438912"/>
          </a:xfrm>
          <a:prstGeom prst="rect">
            <a:avLst/>
          </a:prstGeom>
        </p:spPr>
      </p:pic>
      <p:sp>
        <p:nvSpPr>
          <p:cNvPr id="4" name="Text 1"/>
          <p:cNvSpPr/>
          <p:nvPr/>
        </p:nvSpPr>
        <p:spPr>
          <a:xfrm>
            <a:off x="1143000" y="182880"/>
            <a:ext cx="7498080" cy="594360"/>
          </a:xfrm>
          <a:prstGeom prst="rect">
            <a:avLst/>
          </a:prstGeom>
          <a:noFill/>
          <a:ln/>
        </p:spPr>
        <p:txBody>
          <a:bodyPr wrap="square" lIns="0" tIns="0" rIns="0" bIns="0" rtlCol="0" anchor="ctr"/>
          <a:lstStyle/>
          <a:p>
            <a:r>
              <a:rPr lang="en-US" sz="2600" b="1" dirty="0">
                <a:solidFill>
                  <a:srgbClr val="FFFFFF"/>
                </a:solidFill>
                <a:latin typeface="Georgia" pitchFamily="34" charset="0"/>
                <a:ea typeface="Georgia" pitchFamily="34" charset="-122"/>
                <a:cs typeface="Georgia" pitchFamily="34" charset="-120"/>
              </a:rPr>
              <a:t>Challenges of Independent Analysis</a:t>
            </a:r>
            <a:endParaRPr lang="en-US" sz="2600" dirty="0">
              <a:latin typeface="Georgia" panose="02040502050405020303" pitchFamily="18" charset="0"/>
            </a:endParaRPr>
          </a:p>
        </p:txBody>
      </p:sp>
      <p:sp>
        <p:nvSpPr>
          <p:cNvPr id="5" name="Text 2"/>
          <p:cNvSpPr/>
          <p:nvPr/>
        </p:nvSpPr>
        <p:spPr>
          <a:xfrm>
            <a:off x="1143000" y="731520"/>
            <a:ext cx="7498080" cy="365760"/>
          </a:xfrm>
          <a:prstGeom prst="rect">
            <a:avLst/>
          </a:prstGeom>
          <a:noFill/>
          <a:ln/>
        </p:spPr>
        <p:txBody>
          <a:bodyPr wrap="square" lIns="0" tIns="0" rIns="0" bIns="0" rtlCol="0" anchor="ctr"/>
          <a:lstStyle/>
          <a:p>
            <a:r>
              <a:rPr lang="en-US" sz="1300" dirty="0">
                <a:solidFill>
                  <a:srgbClr val="58E0C3"/>
                </a:solidFill>
                <a:latin typeface="Georgia" panose="02040502050405020303" pitchFamily="18" charset="0"/>
                <a:ea typeface="Calibri" pitchFamily="34" charset="-122"/>
                <a:cs typeface="Calibri" pitchFamily="34" charset="-120"/>
              </a:rPr>
              <a:t>Why the overlap approach leaves biological signal on the table</a:t>
            </a:r>
            <a:endParaRPr lang="en-US" sz="1300" dirty="0">
              <a:latin typeface="Georgia" panose="02040502050405020303" pitchFamily="18" charset="0"/>
            </a:endParaRPr>
          </a:p>
        </p:txBody>
      </p:sp>
      <p:sp>
        <p:nvSpPr>
          <p:cNvPr id="6" name="Shape 3"/>
          <p:cNvSpPr/>
          <p:nvPr/>
        </p:nvSpPr>
        <p:spPr>
          <a:xfrm>
            <a:off x="502920" y="1554480"/>
            <a:ext cx="3886200" cy="1554480"/>
          </a:xfrm>
          <a:prstGeom prst="rect">
            <a:avLst/>
          </a:prstGeom>
          <a:solidFill>
            <a:srgbClr val="FFFFFF"/>
          </a:solidFill>
          <a:ln/>
          <a:effectLst>
            <a:outerShdw blurRad="63500" dist="25400" dir="16200000" algn="bl" rotWithShape="0">
              <a:srgbClr val="C0C0C0">
                <a:alpha val="25000"/>
              </a:srgbClr>
            </a:outerShdw>
          </a:effectLst>
        </p:spPr>
        <p:txBody>
          <a:bodyPr/>
          <a:lstStyle/>
          <a:p>
            <a:endParaRPr lang="en-US" dirty="0">
              <a:latin typeface="Georgia" panose="02040502050405020303" pitchFamily="18" charset="0"/>
            </a:endParaRPr>
          </a:p>
        </p:txBody>
      </p:sp>
      <p:sp>
        <p:nvSpPr>
          <p:cNvPr id="7" name="Shape 4"/>
          <p:cNvSpPr/>
          <p:nvPr/>
        </p:nvSpPr>
        <p:spPr>
          <a:xfrm>
            <a:off x="502920" y="1554480"/>
            <a:ext cx="64008" cy="1554480"/>
          </a:xfrm>
          <a:prstGeom prst="rect">
            <a:avLst/>
          </a:prstGeom>
          <a:solidFill>
            <a:srgbClr val="D94F5C"/>
          </a:solidFill>
          <a:ln/>
        </p:spPr>
        <p:txBody>
          <a:bodyPr/>
          <a:lstStyle/>
          <a:p>
            <a:endParaRPr lang="en-US" dirty="0">
              <a:latin typeface="Georgia" panose="02040502050405020303" pitchFamily="18" charset="0"/>
            </a:endParaRPr>
          </a:p>
        </p:txBody>
      </p:sp>
      <p:pic>
        <p:nvPicPr>
          <p:cNvPr id="8" name="Image 1" descr="preencoded.png"/>
          <p:cNvPicPr>
            <a:picLocks noChangeAspect="1"/>
          </p:cNvPicPr>
          <p:nvPr/>
        </p:nvPicPr>
        <p:blipFill>
          <a:blip r:embed="rId4"/>
          <a:stretch>
            <a:fillRect/>
          </a:stretch>
        </p:blipFill>
        <p:spPr>
          <a:xfrm>
            <a:off x="685800" y="1719072"/>
            <a:ext cx="274320" cy="274320"/>
          </a:xfrm>
          <a:prstGeom prst="rect">
            <a:avLst/>
          </a:prstGeom>
        </p:spPr>
      </p:pic>
      <p:sp>
        <p:nvSpPr>
          <p:cNvPr id="9" name="Text 5"/>
          <p:cNvSpPr/>
          <p:nvPr/>
        </p:nvSpPr>
        <p:spPr>
          <a:xfrm>
            <a:off x="1051560" y="1691640"/>
            <a:ext cx="3108960" cy="320040"/>
          </a:xfrm>
          <a:prstGeom prst="rect">
            <a:avLst/>
          </a:prstGeom>
          <a:noFill/>
          <a:ln/>
        </p:spPr>
        <p:txBody>
          <a:bodyPr wrap="square" lIns="0" tIns="0" rIns="0" bIns="0" rtlCol="0" anchor="ctr"/>
          <a:lstStyle/>
          <a:p>
            <a:r>
              <a:rPr lang="en-US" sz="1300" b="1" dirty="0">
                <a:solidFill>
                  <a:srgbClr val="1A2B34"/>
                </a:solidFill>
                <a:latin typeface="Georgia" pitchFamily="34" charset="0"/>
                <a:ea typeface="Georgia" pitchFamily="34" charset="-122"/>
                <a:cs typeface="Georgia" pitchFamily="34" charset="-120"/>
              </a:rPr>
              <a:t>Loss of Sub-Threshold Signal</a:t>
            </a:r>
            <a:endParaRPr lang="en-US" sz="1300" dirty="0">
              <a:latin typeface="Georgia" panose="02040502050405020303" pitchFamily="18" charset="0"/>
            </a:endParaRPr>
          </a:p>
        </p:txBody>
      </p:sp>
      <p:sp>
        <p:nvSpPr>
          <p:cNvPr id="10" name="Text 6"/>
          <p:cNvSpPr/>
          <p:nvPr/>
        </p:nvSpPr>
        <p:spPr>
          <a:xfrm>
            <a:off x="685800" y="2057400"/>
            <a:ext cx="3520440" cy="960120"/>
          </a:xfrm>
          <a:prstGeom prst="rect">
            <a:avLst/>
          </a:prstGeom>
          <a:noFill/>
          <a:ln/>
        </p:spPr>
        <p:txBody>
          <a:bodyPr wrap="square" lIns="0" tIns="0" rIns="0" bIns="0" rtlCol="0" anchor="ctr"/>
          <a:lstStyle/>
          <a:p>
            <a:r>
              <a:rPr lang="en-US" sz="1000" dirty="0">
                <a:solidFill>
                  <a:srgbClr val="4A6670"/>
                </a:solidFill>
                <a:latin typeface="Georgia" panose="02040502050405020303" pitchFamily="18" charset="0"/>
                <a:ea typeface="Calibri" pitchFamily="34" charset="-122"/>
                <a:cs typeface="Calibri" pitchFamily="34" charset="-120"/>
              </a:rPr>
              <a:t>Features must pass significance thresholds independently in each layer. A gene with modest expression change (p = 0.08) and modest methylation change (p = 0.06) is discarded — even if the joint signal is strong. This systematically misses coordinated, moderate-effect biology.</a:t>
            </a:r>
            <a:endParaRPr lang="en-US" sz="1000" dirty="0">
              <a:latin typeface="Georgia" panose="02040502050405020303" pitchFamily="18" charset="0"/>
            </a:endParaRPr>
          </a:p>
        </p:txBody>
      </p:sp>
      <p:sp>
        <p:nvSpPr>
          <p:cNvPr id="11" name="Shape 7"/>
          <p:cNvSpPr/>
          <p:nvPr/>
        </p:nvSpPr>
        <p:spPr>
          <a:xfrm>
            <a:off x="4709160" y="1554480"/>
            <a:ext cx="3886200" cy="1554480"/>
          </a:xfrm>
          <a:prstGeom prst="rect">
            <a:avLst/>
          </a:prstGeom>
          <a:solidFill>
            <a:srgbClr val="FFFFFF"/>
          </a:solidFill>
          <a:ln/>
          <a:effectLst>
            <a:outerShdw blurRad="63500" dist="25400" dir="16200000" algn="bl" rotWithShape="0">
              <a:srgbClr val="C0C0C0">
                <a:alpha val="25000"/>
              </a:srgbClr>
            </a:outerShdw>
          </a:effectLst>
        </p:spPr>
        <p:txBody>
          <a:bodyPr/>
          <a:lstStyle/>
          <a:p>
            <a:endParaRPr lang="en-US" dirty="0">
              <a:latin typeface="Georgia" panose="02040502050405020303" pitchFamily="18" charset="0"/>
            </a:endParaRPr>
          </a:p>
        </p:txBody>
      </p:sp>
      <p:sp>
        <p:nvSpPr>
          <p:cNvPr id="12" name="Shape 8"/>
          <p:cNvSpPr/>
          <p:nvPr/>
        </p:nvSpPr>
        <p:spPr>
          <a:xfrm>
            <a:off x="4709160" y="1554480"/>
            <a:ext cx="64008" cy="1554480"/>
          </a:xfrm>
          <a:prstGeom prst="rect">
            <a:avLst/>
          </a:prstGeom>
          <a:solidFill>
            <a:srgbClr val="D94F5C"/>
          </a:solidFill>
          <a:ln/>
        </p:spPr>
        <p:txBody>
          <a:bodyPr/>
          <a:lstStyle/>
          <a:p>
            <a:endParaRPr lang="en-US" dirty="0">
              <a:latin typeface="Georgia" panose="02040502050405020303" pitchFamily="18" charset="0"/>
            </a:endParaRPr>
          </a:p>
        </p:txBody>
      </p:sp>
      <p:pic>
        <p:nvPicPr>
          <p:cNvPr id="13" name="Image 2" descr="preencoded.png"/>
          <p:cNvPicPr>
            <a:picLocks noChangeAspect="1"/>
          </p:cNvPicPr>
          <p:nvPr/>
        </p:nvPicPr>
        <p:blipFill>
          <a:blip r:embed="rId4"/>
          <a:stretch>
            <a:fillRect/>
          </a:stretch>
        </p:blipFill>
        <p:spPr>
          <a:xfrm>
            <a:off x="4892040" y="1719072"/>
            <a:ext cx="274320" cy="274320"/>
          </a:xfrm>
          <a:prstGeom prst="rect">
            <a:avLst/>
          </a:prstGeom>
        </p:spPr>
      </p:pic>
      <p:sp>
        <p:nvSpPr>
          <p:cNvPr id="14" name="Text 9"/>
          <p:cNvSpPr/>
          <p:nvPr/>
        </p:nvSpPr>
        <p:spPr>
          <a:xfrm>
            <a:off x="5257800" y="1691640"/>
            <a:ext cx="3108960" cy="320040"/>
          </a:xfrm>
          <a:prstGeom prst="rect">
            <a:avLst/>
          </a:prstGeom>
          <a:noFill/>
          <a:ln/>
        </p:spPr>
        <p:txBody>
          <a:bodyPr wrap="square" lIns="0" tIns="0" rIns="0" bIns="0" rtlCol="0" anchor="ctr"/>
          <a:lstStyle/>
          <a:p>
            <a:r>
              <a:rPr lang="en-US" sz="1300" b="1" dirty="0">
                <a:solidFill>
                  <a:srgbClr val="1A2B34"/>
                </a:solidFill>
                <a:latin typeface="Georgia" pitchFamily="34" charset="0"/>
                <a:ea typeface="Georgia" pitchFamily="34" charset="-122"/>
                <a:cs typeface="Georgia" pitchFamily="34" charset="-120"/>
              </a:rPr>
              <a:t>No Cross-Layer Interactions</a:t>
            </a:r>
            <a:endParaRPr lang="en-US" sz="1300" dirty="0">
              <a:latin typeface="Georgia" panose="02040502050405020303" pitchFamily="18" charset="0"/>
            </a:endParaRPr>
          </a:p>
        </p:txBody>
      </p:sp>
      <p:sp>
        <p:nvSpPr>
          <p:cNvPr id="15" name="Text 10"/>
          <p:cNvSpPr/>
          <p:nvPr/>
        </p:nvSpPr>
        <p:spPr>
          <a:xfrm>
            <a:off x="4892040" y="2057400"/>
            <a:ext cx="3520440" cy="960120"/>
          </a:xfrm>
          <a:prstGeom prst="rect">
            <a:avLst/>
          </a:prstGeom>
          <a:noFill/>
          <a:ln/>
        </p:spPr>
        <p:txBody>
          <a:bodyPr wrap="square" lIns="0" tIns="0" rIns="0" bIns="0" rtlCol="0" anchor="ctr"/>
          <a:lstStyle/>
          <a:p>
            <a:r>
              <a:rPr lang="en-US" sz="1000" dirty="0">
                <a:solidFill>
                  <a:srgbClr val="4A6670"/>
                </a:solidFill>
                <a:latin typeface="Georgia" panose="02040502050405020303" pitchFamily="18" charset="0"/>
                <a:ea typeface="Calibri" pitchFamily="34" charset="-122"/>
                <a:cs typeface="Calibri" pitchFamily="34" charset="-120"/>
              </a:rPr>
              <a:t>Independent pipelines cannot model how one omics layer mechanistically influences another. A phosphorylation event triggering downstream transcription is invisible when phosphoproteomics and RNA-seq are analyzed in isolation with separate statistical models.</a:t>
            </a:r>
            <a:endParaRPr lang="en-US" sz="1000" dirty="0">
              <a:latin typeface="Georgia" panose="02040502050405020303" pitchFamily="18" charset="0"/>
            </a:endParaRPr>
          </a:p>
        </p:txBody>
      </p:sp>
      <p:sp>
        <p:nvSpPr>
          <p:cNvPr id="16" name="Shape 11"/>
          <p:cNvSpPr/>
          <p:nvPr/>
        </p:nvSpPr>
        <p:spPr>
          <a:xfrm>
            <a:off x="502920" y="3383280"/>
            <a:ext cx="3886200" cy="1554480"/>
          </a:xfrm>
          <a:prstGeom prst="rect">
            <a:avLst/>
          </a:prstGeom>
          <a:solidFill>
            <a:srgbClr val="FFFFFF"/>
          </a:solidFill>
          <a:ln/>
          <a:effectLst>
            <a:outerShdw blurRad="63500" dist="25400" dir="16200000" algn="bl" rotWithShape="0">
              <a:srgbClr val="C0C0C0">
                <a:alpha val="25000"/>
              </a:srgbClr>
            </a:outerShdw>
          </a:effectLst>
        </p:spPr>
        <p:txBody>
          <a:bodyPr/>
          <a:lstStyle/>
          <a:p>
            <a:endParaRPr lang="en-US" dirty="0">
              <a:latin typeface="Georgia" panose="02040502050405020303" pitchFamily="18" charset="0"/>
            </a:endParaRPr>
          </a:p>
        </p:txBody>
      </p:sp>
      <p:sp>
        <p:nvSpPr>
          <p:cNvPr id="17" name="Shape 12"/>
          <p:cNvSpPr/>
          <p:nvPr/>
        </p:nvSpPr>
        <p:spPr>
          <a:xfrm>
            <a:off x="502920" y="3383280"/>
            <a:ext cx="64008" cy="1554480"/>
          </a:xfrm>
          <a:prstGeom prst="rect">
            <a:avLst/>
          </a:prstGeom>
          <a:solidFill>
            <a:srgbClr val="D94F5C"/>
          </a:solidFill>
          <a:ln/>
        </p:spPr>
        <p:txBody>
          <a:bodyPr/>
          <a:lstStyle/>
          <a:p>
            <a:endParaRPr lang="en-US" dirty="0">
              <a:latin typeface="Georgia" panose="02040502050405020303" pitchFamily="18" charset="0"/>
            </a:endParaRPr>
          </a:p>
        </p:txBody>
      </p:sp>
      <p:pic>
        <p:nvPicPr>
          <p:cNvPr id="18" name="Image 3" descr="preencoded.png"/>
          <p:cNvPicPr>
            <a:picLocks noChangeAspect="1"/>
          </p:cNvPicPr>
          <p:nvPr/>
        </p:nvPicPr>
        <p:blipFill>
          <a:blip r:embed="rId4"/>
          <a:stretch>
            <a:fillRect/>
          </a:stretch>
        </p:blipFill>
        <p:spPr>
          <a:xfrm>
            <a:off x="685800" y="3547872"/>
            <a:ext cx="274320" cy="274320"/>
          </a:xfrm>
          <a:prstGeom prst="rect">
            <a:avLst/>
          </a:prstGeom>
        </p:spPr>
      </p:pic>
      <p:sp>
        <p:nvSpPr>
          <p:cNvPr id="19" name="Text 13"/>
          <p:cNvSpPr/>
          <p:nvPr/>
        </p:nvSpPr>
        <p:spPr>
          <a:xfrm>
            <a:off x="1051560" y="3520440"/>
            <a:ext cx="3108960" cy="320040"/>
          </a:xfrm>
          <a:prstGeom prst="rect">
            <a:avLst/>
          </a:prstGeom>
          <a:noFill/>
          <a:ln/>
        </p:spPr>
        <p:txBody>
          <a:bodyPr wrap="square" lIns="0" tIns="0" rIns="0" bIns="0" rtlCol="0" anchor="ctr"/>
          <a:lstStyle/>
          <a:p>
            <a:r>
              <a:rPr lang="en-US" sz="1300" b="1" dirty="0">
                <a:solidFill>
                  <a:srgbClr val="1A2B34"/>
                </a:solidFill>
                <a:latin typeface="Georgia" pitchFamily="34" charset="0"/>
                <a:ea typeface="Georgia" pitchFamily="34" charset="-122"/>
                <a:cs typeface="Georgia" pitchFamily="34" charset="-120"/>
              </a:rPr>
              <a:t>Heterogeneous Feature Spaces</a:t>
            </a:r>
            <a:endParaRPr lang="en-US" sz="1300" dirty="0">
              <a:latin typeface="Georgia" panose="02040502050405020303" pitchFamily="18" charset="0"/>
            </a:endParaRPr>
          </a:p>
        </p:txBody>
      </p:sp>
      <p:sp>
        <p:nvSpPr>
          <p:cNvPr id="20" name="Text 14"/>
          <p:cNvSpPr/>
          <p:nvPr/>
        </p:nvSpPr>
        <p:spPr>
          <a:xfrm>
            <a:off x="685800" y="3886200"/>
            <a:ext cx="3520440" cy="960120"/>
          </a:xfrm>
          <a:prstGeom prst="rect">
            <a:avLst/>
          </a:prstGeom>
          <a:noFill/>
          <a:ln/>
        </p:spPr>
        <p:txBody>
          <a:bodyPr wrap="square" lIns="0" tIns="0" rIns="0" bIns="0" rtlCol="0" anchor="ctr"/>
          <a:lstStyle/>
          <a:p>
            <a:r>
              <a:rPr lang="en-US" sz="1000" dirty="0">
                <a:solidFill>
                  <a:srgbClr val="4A6670"/>
                </a:solidFill>
                <a:latin typeface="Georgia" panose="02040502050405020303" pitchFamily="18" charset="0"/>
                <a:ea typeface="Calibri" pitchFamily="34" charset="-122"/>
                <a:cs typeface="Calibri" pitchFamily="34" charset="-120"/>
              </a:rPr>
              <a:t>Each omics has different dimensionality (20K genes vs 500K peaks vs 5K metabolites), data distributions (counts vs intensities vs beta values), and sparsity (10–45% non-zero in scRNA-seq vs 1–10% in scATAC-seq). Venn overlaps ignore these fundamental asymmetries.</a:t>
            </a:r>
            <a:endParaRPr lang="en-US" sz="1000" dirty="0">
              <a:latin typeface="Georgia" panose="02040502050405020303" pitchFamily="18" charset="0"/>
            </a:endParaRPr>
          </a:p>
        </p:txBody>
      </p:sp>
      <p:sp>
        <p:nvSpPr>
          <p:cNvPr id="21" name="Shape 15"/>
          <p:cNvSpPr/>
          <p:nvPr/>
        </p:nvSpPr>
        <p:spPr>
          <a:xfrm>
            <a:off x="4709160" y="3383280"/>
            <a:ext cx="3886200" cy="1554480"/>
          </a:xfrm>
          <a:prstGeom prst="rect">
            <a:avLst/>
          </a:prstGeom>
          <a:solidFill>
            <a:srgbClr val="FFFFFF"/>
          </a:solidFill>
          <a:ln/>
          <a:effectLst>
            <a:outerShdw blurRad="63500" dist="25400" dir="16200000" algn="bl" rotWithShape="0">
              <a:srgbClr val="C0C0C0">
                <a:alpha val="25000"/>
              </a:srgbClr>
            </a:outerShdw>
          </a:effectLst>
        </p:spPr>
        <p:txBody>
          <a:bodyPr/>
          <a:lstStyle/>
          <a:p>
            <a:endParaRPr lang="en-US" dirty="0">
              <a:latin typeface="Georgia" panose="02040502050405020303" pitchFamily="18" charset="0"/>
            </a:endParaRPr>
          </a:p>
        </p:txBody>
      </p:sp>
      <p:sp>
        <p:nvSpPr>
          <p:cNvPr id="22" name="Shape 16"/>
          <p:cNvSpPr/>
          <p:nvPr/>
        </p:nvSpPr>
        <p:spPr>
          <a:xfrm>
            <a:off x="4709160" y="3383280"/>
            <a:ext cx="64008" cy="1554480"/>
          </a:xfrm>
          <a:prstGeom prst="rect">
            <a:avLst/>
          </a:prstGeom>
          <a:solidFill>
            <a:srgbClr val="D94F5C"/>
          </a:solidFill>
          <a:ln/>
        </p:spPr>
        <p:txBody>
          <a:bodyPr/>
          <a:lstStyle/>
          <a:p>
            <a:endParaRPr lang="en-US" dirty="0">
              <a:latin typeface="Georgia" panose="02040502050405020303" pitchFamily="18" charset="0"/>
            </a:endParaRPr>
          </a:p>
        </p:txBody>
      </p:sp>
      <p:pic>
        <p:nvPicPr>
          <p:cNvPr id="23" name="Image 4" descr="preencoded.png"/>
          <p:cNvPicPr>
            <a:picLocks noChangeAspect="1"/>
          </p:cNvPicPr>
          <p:nvPr/>
        </p:nvPicPr>
        <p:blipFill>
          <a:blip r:embed="rId4"/>
          <a:stretch>
            <a:fillRect/>
          </a:stretch>
        </p:blipFill>
        <p:spPr>
          <a:xfrm>
            <a:off x="4892040" y="3547872"/>
            <a:ext cx="274320" cy="274320"/>
          </a:xfrm>
          <a:prstGeom prst="rect">
            <a:avLst/>
          </a:prstGeom>
        </p:spPr>
      </p:pic>
      <p:sp>
        <p:nvSpPr>
          <p:cNvPr id="24" name="Text 17"/>
          <p:cNvSpPr/>
          <p:nvPr/>
        </p:nvSpPr>
        <p:spPr>
          <a:xfrm>
            <a:off x="5257800" y="3520440"/>
            <a:ext cx="3108960" cy="320040"/>
          </a:xfrm>
          <a:prstGeom prst="rect">
            <a:avLst/>
          </a:prstGeom>
          <a:noFill/>
          <a:ln/>
        </p:spPr>
        <p:txBody>
          <a:bodyPr wrap="square" lIns="0" tIns="0" rIns="0" bIns="0" rtlCol="0" anchor="ctr"/>
          <a:lstStyle/>
          <a:p>
            <a:r>
              <a:rPr lang="en-US" sz="1300" b="1" dirty="0">
                <a:solidFill>
                  <a:srgbClr val="1A2B34"/>
                </a:solidFill>
                <a:latin typeface="Georgia" pitchFamily="34" charset="0"/>
                <a:ea typeface="Georgia" pitchFamily="34" charset="-122"/>
                <a:cs typeface="Georgia" pitchFamily="34" charset="-120"/>
              </a:rPr>
              <a:t>Inflation of False Negatives</a:t>
            </a:r>
            <a:endParaRPr lang="en-US" sz="1300" dirty="0">
              <a:latin typeface="Georgia" panose="02040502050405020303" pitchFamily="18" charset="0"/>
            </a:endParaRPr>
          </a:p>
        </p:txBody>
      </p:sp>
      <p:sp>
        <p:nvSpPr>
          <p:cNvPr id="25" name="Text 18"/>
          <p:cNvSpPr/>
          <p:nvPr/>
        </p:nvSpPr>
        <p:spPr>
          <a:xfrm>
            <a:off x="4892040" y="3886200"/>
            <a:ext cx="3520440" cy="960120"/>
          </a:xfrm>
          <a:prstGeom prst="rect">
            <a:avLst/>
          </a:prstGeom>
          <a:noFill/>
          <a:ln/>
        </p:spPr>
        <p:txBody>
          <a:bodyPr wrap="square" lIns="0" tIns="0" rIns="0" bIns="0" rtlCol="0" anchor="ctr"/>
          <a:lstStyle/>
          <a:p>
            <a:r>
              <a:rPr lang="en-US" sz="1000" dirty="0">
                <a:solidFill>
                  <a:srgbClr val="4A6670"/>
                </a:solidFill>
                <a:latin typeface="Georgia" panose="02040502050405020303" pitchFamily="18" charset="0"/>
                <a:ea typeface="Calibri" pitchFamily="34" charset="-122"/>
                <a:cs typeface="Calibri" pitchFamily="34" charset="-120"/>
              </a:rPr>
              <a:t>Intersection-based approaches are overly conservative. If each layer independently has 80% power, the intersection has only ~64% power to detect a true cross-omics signal. The more layers intersected, the worse this compounds.</a:t>
            </a:r>
            <a:endParaRPr lang="en-US" sz="1000" dirty="0">
              <a:latin typeface="Georgia" panose="02040502050405020303" pitchFamily="18" charset="0"/>
            </a:endParaRPr>
          </a:p>
        </p:txBody>
      </p:sp>
      <p:sp>
        <p:nvSpPr>
          <p:cNvPr id="26" name="Text 19"/>
          <p:cNvSpPr/>
          <p:nvPr/>
        </p:nvSpPr>
        <p:spPr>
          <a:xfrm>
            <a:off x="502920" y="4754880"/>
            <a:ext cx="8138160" cy="274320"/>
          </a:xfrm>
          <a:prstGeom prst="rect">
            <a:avLst/>
          </a:prstGeom>
          <a:noFill/>
          <a:ln/>
        </p:spPr>
        <p:txBody>
          <a:bodyPr wrap="square" rtlCol="0" anchor="ctr"/>
          <a:lstStyle/>
          <a:p>
            <a:r>
              <a:rPr lang="en-US" sz="800" dirty="0">
                <a:solidFill>
                  <a:srgbClr val="4A6670"/>
                </a:solidFill>
                <a:latin typeface="Georgia" panose="02040502050405020303" pitchFamily="18" charset="0"/>
                <a:ea typeface="Calibri" pitchFamily="34" charset="-122"/>
                <a:cs typeface="Calibri" pitchFamily="34" charset="-120"/>
              </a:rPr>
              <a:t>Chen et al. Genome Biology 2019 · Barros et al. Briefings in Bioinformatics 2025 · Gómez-de-Mariscal et al. Frontiers in Genetics 2024</a:t>
            </a:r>
            <a:endParaRPr lang="en-US" sz="800" dirty="0">
              <a:latin typeface="Georgia" panose="02040502050405020303" pitchFamily="18" charset="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0" descr="preencoded.png"/>
          <p:cNvPicPr>
            <a:picLocks noChangeAspect="1"/>
          </p:cNvPicPr>
          <p:nvPr/>
        </p:nvPicPr>
        <p:blipFill>
          <a:blip r:embed="rId3"/>
          <a:stretch>
            <a:fillRect/>
          </a:stretch>
        </p:blipFill>
        <p:spPr>
          <a:xfrm>
            <a:off x="548640" y="274320"/>
            <a:ext cx="438912" cy="438912"/>
          </a:xfrm>
          <a:prstGeom prst="rect">
            <a:avLst/>
          </a:prstGeom>
        </p:spPr>
      </p:pic>
      <p:sp>
        <p:nvSpPr>
          <p:cNvPr id="4" name="Text 1"/>
          <p:cNvSpPr/>
          <p:nvPr/>
        </p:nvSpPr>
        <p:spPr>
          <a:xfrm>
            <a:off x="1143000" y="182880"/>
            <a:ext cx="7498080" cy="594360"/>
          </a:xfrm>
          <a:prstGeom prst="rect">
            <a:avLst/>
          </a:prstGeom>
          <a:noFill/>
          <a:ln/>
        </p:spPr>
        <p:txBody>
          <a:bodyPr wrap="square" lIns="0" tIns="0" rIns="0" bIns="0" rtlCol="0" anchor="ctr"/>
          <a:lstStyle/>
          <a:p>
            <a:r>
              <a:rPr lang="en-US" sz="2600" b="1" dirty="0">
                <a:solidFill>
                  <a:srgbClr val="FFFFFF"/>
                </a:solidFill>
                <a:latin typeface="Georgia" pitchFamily="34" charset="0"/>
                <a:ea typeface="Georgia" pitchFamily="34" charset="-122"/>
                <a:cs typeface="Georgia" pitchFamily="34" charset="-120"/>
              </a:rPr>
              <a:t>Integrative Solutions: Multi-Modal Approaches</a:t>
            </a:r>
            <a:endParaRPr lang="en-US" sz="2600" dirty="0">
              <a:latin typeface="Georgia" panose="02040502050405020303" pitchFamily="18" charset="0"/>
            </a:endParaRPr>
          </a:p>
        </p:txBody>
      </p:sp>
      <p:sp>
        <p:nvSpPr>
          <p:cNvPr id="5" name="Text 2"/>
          <p:cNvSpPr/>
          <p:nvPr/>
        </p:nvSpPr>
        <p:spPr>
          <a:xfrm>
            <a:off x="1143000" y="731520"/>
            <a:ext cx="7498080" cy="365760"/>
          </a:xfrm>
          <a:prstGeom prst="rect">
            <a:avLst/>
          </a:prstGeom>
          <a:noFill/>
          <a:ln/>
        </p:spPr>
        <p:txBody>
          <a:bodyPr wrap="square" lIns="0" tIns="0" rIns="0" bIns="0" rtlCol="0" anchor="ctr"/>
          <a:lstStyle/>
          <a:p>
            <a:r>
              <a:rPr lang="en-US" sz="1300" dirty="0">
                <a:solidFill>
                  <a:srgbClr val="58E0C3"/>
                </a:solidFill>
                <a:latin typeface="Georgia" panose="02040502050405020303" pitchFamily="18" charset="0"/>
                <a:ea typeface="Calibri" pitchFamily="34" charset="-122"/>
                <a:cs typeface="Calibri" pitchFamily="34" charset="-120"/>
              </a:rPr>
              <a:t>Joint modeling captures cross-layer interactions that overlap approaches miss</a:t>
            </a:r>
            <a:endParaRPr lang="en-US" sz="1300" dirty="0">
              <a:latin typeface="Georgia" panose="02040502050405020303" pitchFamily="18" charset="0"/>
            </a:endParaRPr>
          </a:p>
        </p:txBody>
      </p:sp>
      <p:sp>
        <p:nvSpPr>
          <p:cNvPr id="6" name="Shape 3"/>
          <p:cNvSpPr/>
          <p:nvPr/>
        </p:nvSpPr>
        <p:spPr>
          <a:xfrm>
            <a:off x="548640" y="1508760"/>
            <a:ext cx="2560320" cy="3200400"/>
          </a:xfrm>
          <a:prstGeom prst="rect">
            <a:avLst/>
          </a:prstGeom>
          <a:solidFill>
            <a:srgbClr val="FFFFFF"/>
          </a:solidFill>
          <a:ln/>
          <a:effectLst>
            <a:outerShdw blurRad="76200" dist="25400" dir="16200000" algn="bl" rotWithShape="0">
              <a:srgbClr val="C0C0C0">
                <a:alpha val="25000"/>
              </a:srgbClr>
            </a:outerShdw>
          </a:effectLst>
        </p:spPr>
        <p:txBody>
          <a:bodyPr/>
          <a:lstStyle/>
          <a:p>
            <a:endParaRPr lang="en-US" dirty="0">
              <a:latin typeface="Georgia" panose="02040502050405020303" pitchFamily="18" charset="0"/>
            </a:endParaRPr>
          </a:p>
        </p:txBody>
      </p:sp>
      <p:sp>
        <p:nvSpPr>
          <p:cNvPr id="7" name="Shape 4"/>
          <p:cNvSpPr/>
          <p:nvPr/>
        </p:nvSpPr>
        <p:spPr>
          <a:xfrm>
            <a:off x="548640" y="1508760"/>
            <a:ext cx="2560320" cy="64008"/>
          </a:xfrm>
          <a:prstGeom prst="rect">
            <a:avLst/>
          </a:prstGeom>
          <a:solidFill>
            <a:srgbClr val="088395"/>
          </a:solidFill>
          <a:ln/>
        </p:spPr>
        <p:txBody>
          <a:bodyPr/>
          <a:lstStyle/>
          <a:p>
            <a:endParaRPr lang="en-US" dirty="0">
              <a:latin typeface="Georgia" panose="02040502050405020303" pitchFamily="18" charset="0"/>
            </a:endParaRPr>
          </a:p>
        </p:txBody>
      </p:sp>
      <p:sp>
        <p:nvSpPr>
          <p:cNvPr id="8" name="Shape 5"/>
          <p:cNvSpPr/>
          <p:nvPr/>
        </p:nvSpPr>
        <p:spPr>
          <a:xfrm>
            <a:off x="1554480" y="1691640"/>
            <a:ext cx="548640" cy="548640"/>
          </a:xfrm>
          <a:prstGeom prst="ellipse">
            <a:avLst/>
          </a:prstGeom>
          <a:solidFill>
            <a:srgbClr val="D1EDE8"/>
          </a:solidFill>
          <a:ln/>
        </p:spPr>
        <p:txBody>
          <a:bodyPr/>
          <a:lstStyle/>
          <a:p>
            <a:endParaRPr lang="en-US" dirty="0">
              <a:latin typeface="Georgia" panose="02040502050405020303" pitchFamily="18" charset="0"/>
            </a:endParaRPr>
          </a:p>
        </p:txBody>
      </p:sp>
      <p:pic>
        <p:nvPicPr>
          <p:cNvPr id="9" name="Image 1" descr="preencoded.png"/>
          <p:cNvPicPr>
            <a:picLocks noChangeAspect="1"/>
          </p:cNvPicPr>
          <p:nvPr/>
        </p:nvPicPr>
        <p:blipFill>
          <a:blip r:embed="rId4"/>
          <a:stretch>
            <a:fillRect/>
          </a:stretch>
        </p:blipFill>
        <p:spPr>
          <a:xfrm>
            <a:off x="1645920" y="1783080"/>
            <a:ext cx="365760" cy="365760"/>
          </a:xfrm>
          <a:prstGeom prst="rect">
            <a:avLst/>
          </a:prstGeom>
        </p:spPr>
      </p:pic>
      <p:sp>
        <p:nvSpPr>
          <p:cNvPr id="10" name="Text 6"/>
          <p:cNvSpPr/>
          <p:nvPr/>
        </p:nvSpPr>
        <p:spPr>
          <a:xfrm>
            <a:off x="685800" y="2331720"/>
            <a:ext cx="2286000" cy="292608"/>
          </a:xfrm>
          <a:prstGeom prst="rect">
            <a:avLst/>
          </a:prstGeom>
          <a:noFill/>
          <a:ln/>
        </p:spPr>
        <p:txBody>
          <a:bodyPr wrap="square" lIns="0" tIns="0" rIns="0" bIns="0" rtlCol="0" anchor="ctr"/>
          <a:lstStyle/>
          <a:p>
            <a:pPr algn="ctr"/>
            <a:r>
              <a:rPr lang="en-US" sz="1400" b="1" dirty="0">
                <a:solidFill>
                  <a:srgbClr val="1A2B34"/>
                </a:solidFill>
                <a:latin typeface="Georgia" pitchFamily="34" charset="0"/>
                <a:ea typeface="Georgia" pitchFamily="34" charset="-122"/>
                <a:cs typeface="Georgia" pitchFamily="34" charset="-120"/>
              </a:rPr>
              <a:t>Latent Factor Models</a:t>
            </a:r>
            <a:endParaRPr lang="en-US" sz="1400" dirty="0">
              <a:latin typeface="Georgia" panose="02040502050405020303" pitchFamily="18" charset="0"/>
            </a:endParaRPr>
          </a:p>
        </p:txBody>
      </p:sp>
      <p:sp>
        <p:nvSpPr>
          <p:cNvPr id="11" name="Text 7"/>
          <p:cNvSpPr/>
          <p:nvPr/>
        </p:nvSpPr>
        <p:spPr>
          <a:xfrm>
            <a:off x="685800" y="2606040"/>
            <a:ext cx="2286000" cy="228600"/>
          </a:xfrm>
          <a:prstGeom prst="rect">
            <a:avLst/>
          </a:prstGeom>
          <a:noFill/>
          <a:ln/>
        </p:spPr>
        <p:txBody>
          <a:bodyPr wrap="square" lIns="0" tIns="0" rIns="0" bIns="0" rtlCol="0" anchor="ctr"/>
          <a:lstStyle/>
          <a:p>
            <a:pPr algn="ctr"/>
            <a:r>
              <a:rPr lang="en-US" sz="1000" dirty="0">
                <a:solidFill>
                  <a:srgbClr val="088395"/>
                </a:solidFill>
                <a:latin typeface="Georgia" panose="02040502050405020303" pitchFamily="18" charset="0"/>
                <a:ea typeface="Calibri" pitchFamily="34" charset="-122"/>
                <a:cs typeface="Calibri" pitchFamily="34" charset="-120"/>
              </a:rPr>
              <a:t>Joint dimensionality reduction</a:t>
            </a:r>
            <a:endParaRPr lang="en-US" sz="1000" dirty="0">
              <a:latin typeface="Georgia" panose="02040502050405020303" pitchFamily="18" charset="0"/>
            </a:endParaRPr>
          </a:p>
        </p:txBody>
      </p:sp>
      <p:sp>
        <p:nvSpPr>
          <p:cNvPr id="12" name="Shape 8"/>
          <p:cNvSpPr/>
          <p:nvPr/>
        </p:nvSpPr>
        <p:spPr>
          <a:xfrm>
            <a:off x="777240" y="2926080"/>
            <a:ext cx="2103120" cy="274320"/>
          </a:xfrm>
          <a:prstGeom prst="rect">
            <a:avLst/>
          </a:prstGeom>
          <a:solidFill>
            <a:srgbClr val="D1EDE8"/>
          </a:solidFill>
          <a:ln/>
        </p:spPr>
        <p:txBody>
          <a:bodyPr/>
          <a:lstStyle/>
          <a:p>
            <a:endParaRPr lang="en-US" dirty="0">
              <a:latin typeface="Georgia" panose="02040502050405020303" pitchFamily="18" charset="0"/>
            </a:endParaRPr>
          </a:p>
        </p:txBody>
      </p:sp>
      <p:sp>
        <p:nvSpPr>
          <p:cNvPr id="13" name="Text 9"/>
          <p:cNvSpPr/>
          <p:nvPr/>
        </p:nvSpPr>
        <p:spPr>
          <a:xfrm>
            <a:off x="777240" y="2926080"/>
            <a:ext cx="2103120" cy="274320"/>
          </a:xfrm>
          <a:prstGeom prst="rect">
            <a:avLst/>
          </a:prstGeom>
          <a:noFill/>
          <a:ln/>
        </p:spPr>
        <p:txBody>
          <a:bodyPr wrap="square" lIns="0" tIns="0" rIns="0" bIns="0" rtlCol="0" anchor="ctr"/>
          <a:lstStyle/>
          <a:p>
            <a:pPr algn="ctr"/>
            <a:r>
              <a:rPr lang="en-US" sz="900" dirty="0">
                <a:solidFill>
                  <a:srgbClr val="088395"/>
                </a:solidFill>
                <a:latin typeface="Georgia" panose="02040502050405020303" pitchFamily="18" charset="0"/>
                <a:ea typeface="Calibri" pitchFamily="34" charset="-122"/>
                <a:cs typeface="Calibri" pitchFamily="34" charset="-120"/>
              </a:rPr>
              <a:t>MOFA2 · iCluster+ · DIABLO</a:t>
            </a:r>
            <a:endParaRPr lang="en-US" sz="900" dirty="0">
              <a:latin typeface="Georgia" panose="02040502050405020303" pitchFamily="18" charset="0"/>
            </a:endParaRPr>
          </a:p>
        </p:txBody>
      </p:sp>
      <p:sp>
        <p:nvSpPr>
          <p:cNvPr id="14" name="Text 10"/>
          <p:cNvSpPr/>
          <p:nvPr/>
        </p:nvSpPr>
        <p:spPr>
          <a:xfrm>
            <a:off x="731520" y="3291840"/>
            <a:ext cx="2194560" cy="914400"/>
          </a:xfrm>
          <a:prstGeom prst="rect">
            <a:avLst/>
          </a:prstGeom>
          <a:noFill/>
          <a:ln/>
        </p:spPr>
        <p:txBody>
          <a:bodyPr wrap="square" lIns="0" tIns="0" rIns="0" bIns="0" rtlCol="0" anchor="ctr"/>
          <a:lstStyle/>
          <a:p>
            <a:r>
              <a:rPr lang="en-US" sz="950" dirty="0">
                <a:solidFill>
                  <a:srgbClr val="4A6670"/>
                </a:solidFill>
                <a:latin typeface="Georgia" panose="02040502050405020303" pitchFamily="18" charset="0"/>
                <a:ea typeface="Calibri" pitchFamily="34" charset="-122"/>
                <a:cs typeface="Calibri" pitchFamily="34" charset="-120"/>
              </a:rPr>
              <a:t>Decompose multiple omics into shared latent factors that capture coordinated variation across layers. Recover signals too weak to survive independent thresholding by borrowing statistical strength across modalities.</a:t>
            </a:r>
            <a:endParaRPr lang="en-US" sz="950" dirty="0">
              <a:latin typeface="Georgia" panose="02040502050405020303" pitchFamily="18" charset="0"/>
            </a:endParaRPr>
          </a:p>
        </p:txBody>
      </p:sp>
      <p:pic>
        <p:nvPicPr>
          <p:cNvPr id="15" name="Image 2" descr="preencoded.png"/>
          <p:cNvPicPr>
            <a:picLocks noChangeAspect="1"/>
          </p:cNvPicPr>
          <p:nvPr/>
        </p:nvPicPr>
        <p:blipFill>
          <a:blip r:embed="rId5"/>
          <a:stretch>
            <a:fillRect/>
          </a:stretch>
        </p:blipFill>
        <p:spPr>
          <a:xfrm>
            <a:off x="731520" y="4251960"/>
            <a:ext cx="201168" cy="201168"/>
          </a:xfrm>
          <a:prstGeom prst="rect">
            <a:avLst/>
          </a:prstGeom>
        </p:spPr>
      </p:pic>
      <p:sp>
        <p:nvSpPr>
          <p:cNvPr id="16" name="Text 11"/>
          <p:cNvSpPr/>
          <p:nvPr/>
        </p:nvSpPr>
        <p:spPr>
          <a:xfrm>
            <a:off x="987552" y="4233672"/>
            <a:ext cx="1920240" cy="274320"/>
          </a:xfrm>
          <a:prstGeom prst="rect">
            <a:avLst/>
          </a:prstGeom>
          <a:noFill/>
          <a:ln/>
        </p:spPr>
        <p:txBody>
          <a:bodyPr wrap="square" lIns="0" tIns="0" rIns="0" bIns="0" rtlCol="0" anchor="ctr"/>
          <a:lstStyle/>
          <a:p>
            <a:r>
              <a:rPr lang="en-US" sz="1000" dirty="0">
                <a:solidFill>
                  <a:srgbClr val="10B9A0"/>
                </a:solidFill>
                <a:latin typeface="Georgia" panose="02040502050405020303" pitchFamily="18" charset="0"/>
                <a:ea typeface="Calibri" pitchFamily="34" charset="-122"/>
                <a:cs typeface="Calibri" pitchFamily="34" charset="-120"/>
              </a:rPr>
              <a:t>Detects coordinated moderate effects</a:t>
            </a:r>
            <a:endParaRPr lang="en-US" sz="1000" dirty="0">
              <a:latin typeface="Georgia" panose="02040502050405020303" pitchFamily="18" charset="0"/>
            </a:endParaRPr>
          </a:p>
        </p:txBody>
      </p:sp>
      <p:sp>
        <p:nvSpPr>
          <p:cNvPr id="17" name="Shape 12"/>
          <p:cNvSpPr/>
          <p:nvPr/>
        </p:nvSpPr>
        <p:spPr>
          <a:xfrm>
            <a:off x="3429000" y="1508760"/>
            <a:ext cx="2560320" cy="3200400"/>
          </a:xfrm>
          <a:prstGeom prst="rect">
            <a:avLst/>
          </a:prstGeom>
          <a:solidFill>
            <a:srgbClr val="FFFFFF"/>
          </a:solidFill>
          <a:ln/>
          <a:effectLst>
            <a:outerShdw blurRad="76200" dist="25400" dir="16200000" algn="bl" rotWithShape="0">
              <a:srgbClr val="C0C0C0">
                <a:alpha val="25000"/>
              </a:srgbClr>
            </a:outerShdw>
          </a:effectLst>
        </p:spPr>
        <p:txBody>
          <a:bodyPr/>
          <a:lstStyle/>
          <a:p>
            <a:endParaRPr lang="en-US" dirty="0">
              <a:latin typeface="Georgia" panose="02040502050405020303" pitchFamily="18" charset="0"/>
            </a:endParaRPr>
          </a:p>
        </p:txBody>
      </p:sp>
      <p:sp>
        <p:nvSpPr>
          <p:cNvPr id="18" name="Shape 13"/>
          <p:cNvSpPr/>
          <p:nvPr/>
        </p:nvSpPr>
        <p:spPr>
          <a:xfrm>
            <a:off x="3429000" y="1508760"/>
            <a:ext cx="2560320" cy="64008"/>
          </a:xfrm>
          <a:prstGeom prst="rect">
            <a:avLst/>
          </a:prstGeom>
          <a:solidFill>
            <a:srgbClr val="10B9A0"/>
          </a:solidFill>
          <a:ln/>
        </p:spPr>
        <p:txBody>
          <a:bodyPr/>
          <a:lstStyle/>
          <a:p>
            <a:endParaRPr lang="en-US" dirty="0">
              <a:latin typeface="Georgia" panose="02040502050405020303" pitchFamily="18" charset="0"/>
            </a:endParaRPr>
          </a:p>
        </p:txBody>
      </p:sp>
      <p:sp>
        <p:nvSpPr>
          <p:cNvPr id="19" name="Shape 14"/>
          <p:cNvSpPr/>
          <p:nvPr/>
        </p:nvSpPr>
        <p:spPr>
          <a:xfrm>
            <a:off x="4434840" y="1691640"/>
            <a:ext cx="548640" cy="548640"/>
          </a:xfrm>
          <a:prstGeom prst="ellipse">
            <a:avLst/>
          </a:prstGeom>
          <a:solidFill>
            <a:srgbClr val="D1EDE8"/>
          </a:solidFill>
          <a:ln/>
        </p:spPr>
        <p:txBody>
          <a:bodyPr/>
          <a:lstStyle/>
          <a:p>
            <a:endParaRPr lang="en-US" dirty="0">
              <a:latin typeface="Georgia" panose="02040502050405020303" pitchFamily="18" charset="0"/>
            </a:endParaRPr>
          </a:p>
        </p:txBody>
      </p:sp>
      <p:pic>
        <p:nvPicPr>
          <p:cNvPr id="20" name="Image 3" descr="preencoded.png"/>
          <p:cNvPicPr>
            <a:picLocks noChangeAspect="1"/>
          </p:cNvPicPr>
          <p:nvPr/>
        </p:nvPicPr>
        <p:blipFill>
          <a:blip r:embed="rId6"/>
          <a:stretch>
            <a:fillRect/>
          </a:stretch>
        </p:blipFill>
        <p:spPr>
          <a:xfrm>
            <a:off x="4526280" y="1783080"/>
            <a:ext cx="365760" cy="365760"/>
          </a:xfrm>
          <a:prstGeom prst="rect">
            <a:avLst/>
          </a:prstGeom>
        </p:spPr>
      </p:pic>
      <p:sp>
        <p:nvSpPr>
          <p:cNvPr id="21" name="Text 15"/>
          <p:cNvSpPr/>
          <p:nvPr/>
        </p:nvSpPr>
        <p:spPr>
          <a:xfrm>
            <a:off x="3566160" y="2331720"/>
            <a:ext cx="2286000" cy="292608"/>
          </a:xfrm>
          <a:prstGeom prst="rect">
            <a:avLst/>
          </a:prstGeom>
          <a:noFill/>
          <a:ln/>
        </p:spPr>
        <p:txBody>
          <a:bodyPr wrap="square" lIns="0" tIns="0" rIns="0" bIns="0" rtlCol="0" anchor="ctr"/>
          <a:lstStyle/>
          <a:p>
            <a:pPr algn="ctr"/>
            <a:r>
              <a:rPr lang="en-US" sz="1400" b="1" dirty="0">
                <a:solidFill>
                  <a:srgbClr val="1A2B34"/>
                </a:solidFill>
                <a:latin typeface="Georgia" pitchFamily="34" charset="0"/>
                <a:ea typeface="Georgia" pitchFamily="34" charset="-122"/>
                <a:cs typeface="Georgia" pitchFamily="34" charset="-120"/>
              </a:rPr>
              <a:t>Regulatory Network Inference</a:t>
            </a:r>
            <a:endParaRPr lang="en-US" sz="1400" dirty="0">
              <a:latin typeface="Georgia" panose="02040502050405020303" pitchFamily="18" charset="0"/>
            </a:endParaRPr>
          </a:p>
        </p:txBody>
      </p:sp>
      <p:sp>
        <p:nvSpPr>
          <p:cNvPr id="22" name="Text 16"/>
          <p:cNvSpPr/>
          <p:nvPr/>
        </p:nvSpPr>
        <p:spPr>
          <a:xfrm>
            <a:off x="3566160" y="2606040"/>
            <a:ext cx="2286000" cy="228600"/>
          </a:xfrm>
          <a:prstGeom prst="rect">
            <a:avLst/>
          </a:prstGeom>
          <a:noFill/>
          <a:ln/>
        </p:spPr>
        <p:txBody>
          <a:bodyPr wrap="square" lIns="0" tIns="0" rIns="0" bIns="0" rtlCol="0" anchor="ctr"/>
          <a:lstStyle/>
          <a:p>
            <a:pPr algn="ctr"/>
            <a:r>
              <a:rPr lang="en-US" sz="1000" dirty="0">
                <a:solidFill>
                  <a:srgbClr val="10B9A0"/>
                </a:solidFill>
                <a:latin typeface="Georgia" panose="02040502050405020303" pitchFamily="18" charset="0"/>
                <a:ea typeface="Calibri" pitchFamily="34" charset="-122"/>
                <a:cs typeface="Calibri" pitchFamily="34" charset="-120"/>
              </a:rPr>
              <a:t>Knowledge-guided causal models</a:t>
            </a:r>
            <a:endParaRPr lang="en-US" sz="1000" dirty="0">
              <a:latin typeface="Georgia" panose="02040502050405020303" pitchFamily="18" charset="0"/>
            </a:endParaRPr>
          </a:p>
        </p:txBody>
      </p:sp>
      <p:sp>
        <p:nvSpPr>
          <p:cNvPr id="23" name="Shape 17"/>
          <p:cNvSpPr/>
          <p:nvPr/>
        </p:nvSpPr>
        <p:spPr>
          <a:xfrm>
            <a:off x="3657600" y="2926080"/>
            <a:ext cx="2103120" cy="274320"/>
          </a:xfrm>
          <a:prstGeom prst="rect">
            <a:avLst/>
          </a:prstGeom>
          <a:solidFill>
            <a:srgbClr val="D1EDE8"/>
          </a:solidFill>
          <a:ln/>
        </p:spPr>
        <p:txBody>
          <a:bodyPr/>
          <a:lstStyle/>
          <a:p>
            <a:endParaRPr lang="en-US" dirty="0">
              <a:latin typeface="Georgia" panose="02040502050405020303" pitchFamily="18" charset="0"/>
            </a:endParaRPr>
          </a:p>
        </p:txBody>
      </p:sp>
      <p:sp>
        <p:nvSpPr>
          <p:cNvPr id="24" name="Text 18"/>
          <p:cNvSpPr/>
          <p:nvPr/>
        </p:nvSpPr>
        <p:spPr>
          <a:xfrm>
            <a:off x="3657600" y="2926080"/>
            <a:ext cx="2103120" cy="274320"/>
          </a:xfrm>
          <a:prstGeom prst="rect">
            <a:avLst/>
          </a:prstGeom>
          <a:noFill/>
          <a:ln/>
        </p:spPr>
        <p:txBody>
          <a:bodyPr wrap="square" lIns="0" tIns="0" rIns="0" bIns="0" rtlCol="0" anchor="ctr"/>
          <a:lstStyle/>
          <a:p>
            <a:pPr algn="ctr"/>
            <a:r>
              <a:rPr lang="en-US" sz="900" dirty="0">
                <a:solidFill>
                  <a:srgbClr val="088395"/>
                </a:solidFill>
                <a:latin typeface="Georgia" panose="02040502050405020303" pitchFamily="18" charset="0"/>
                <a:ea typeface="Calibri" pitchFamily="34" charset="-122"/>
                <a:cs typeface="Calibri" pitchFamily="34" charset="-120"/>
              </a:rPr>
              <a:t>COSMOS · SCENIC+ · LINGER</a:t>
            </a:r>
            <a:endParaRPr lang="en-US" sz="900" dirty="0">
              <a:latin typeface="Georgia" panose="02040502050405020303" pitchFamily="18" charset="0"/>
            </a:endParaRPr>
          </a:p>
        </p:txBody>
      </p:sp>
      <p:sp>
        <p:nvSpPr>
          <p:cNvPr id="25" name="Text 19"/>
          <p:cNvSpPr/>
          <p:nvPr/>
        </p:nvSpPr>
        <p:spPr>
          <a:xfrm>
            <a:off x="3611880" y="3291840"/>
            <a:ext cx="2194560" cy="914400"/>
          </a:xfrm>
          <a:prstGeom prst="rect">
            <a:avLst/>
          </a:prstGeom>
          <a:noFill/>
          <a:ln/>
        </p:spPr>
        <p:txBody>
          <a:bodyPr wrap="square" lIns="0" tIns="0" rIns="0" bIns="0" rtlCol="0" anchor="ctr"/>
          <a:lstStyle/>
          <a:p>
            <a:r>
              <a:rPr lang="en-US" sz="950" dirty="0">
                <a:solidFill>
                  <a:srgbClr val="4A6670"/>
                </a:solidFill>
                <a:latin typeface="Georgia" panose="02040502050405020303" pitchFamily="18" charset="0"/>
                <a:ea typeface="Calibri" pitchFamily="34" charset="-122"/>
                <a:cs typeface="Calibri" pitchFamily="34" charset="-120"/>
              </a:rPr>
              <a:t>Integrate prior knowledge (TF motifs, signaling pathways, metabolic maps) with multiomics measurements to infer directed regulatory relationships. Model how changes propagate from epigenome → transcriptome → proteome → metabolome.</a:t>
            </a:r>
            <a:endParaRPr lang="en-US" sz="950" dirty="0">
              <a:latin typeface="Georgia" panose="02040502050405020303" pitchFamily="18" charset="0"/>
            </a:endParaRPr>
          </a:p>
        </p:txBody>
      </p:sp>
      <p:pic>
        <p:nvPicPr>
          <p:cNvPr id="26" name="Image 4" descr="preencoded.png"/>
          <p:cNvPicPr>
            <a:picLocks noChangeAspect="1"/>
          </p:cNvPicPr>
          <p:nvPr/>
        </p:nvPicPr>
        <p:blipFill>
          <a:blip r:embed="rId5"/>
          <a:stretch>
            <a:fillRect/>
          </a:stretch>
        </p:blipFill>
        <p:spPr>
          <a:xfrm>
            <a:off x="3611880" y="4251960"/>
            <a:ext cx="201168" cy="201168"/>
          </a:xfrm>
          <a:prstGeom prst="rect">
            <a:avLst/>
          </a:prstGeom>
        </p:spPr>
      </p:pic>
      <p:sp>
        <p:nvSpPr>
          <p:cNvPr id="27" name="Text 20"/>
          <p:cNvSpPr/>
          <p:nvPr/>
        </p:nvSpPr>
        <p:spPr>
          <a:xfrm>
            <a:off x="3867912" y="4233672"/>
            <a:ext cx="1920240" cy="274320"/>
          </a:xfrm>
          <a:prstGeom prst="rect">
            <a:avLst/>
          </a:prstGeom>
          <a:noFill/>
          <a:ln/>
        </p:spPr>
        <p:txBody>
          <a:bodyPr wrap="square" lIns="0" tIns="0" rIns="0" bIns="0" rtlCol="0" anchor="ctr"/>
          <a:lstStyle/>
          <a:p>
            <a:r>
              <a:rPr lang="en-US" sz="1000" dirty="0">
                <a:solidFill>
                  <a:srgbClr val="10B9A0"/>
                </a:solidFill>
                <a:latin typeface="Georgia" panose="02040502050405020303" pitchFamily="18" charset="0"/>
                <a:ea typeface="Calibri" pitchFamily="34" charset="-122"/>
                <a:cs typeface="Calibri" pitchFamily="34" charset="-120"/>
              </a:rPr>
              <a:t>Models cross-layer causal mechanisms</a:t>
            </a:r>
            <a:endParaRPr lang="en-US" sz="1000" dirty="0">
              <a:latin typeface="Georgia" panose="02040502050405020303" pitchFamily="18" charset="0"/>
            </a:endParaRPr>
          </a:p>
        </p:txBody>
      </p:sp>
      <p:sp>
        <p:nvSpPr>
          <p:cNvPr id="28" name="Shape 21"/>
          <p:cNvSpPr/>
          <p:nvPr/>
        </p:nvSpPr>
        <p:spPr>
          <a:xfrm>
            <a:off x="6309360" y="1508760"/>
            <a:ext cx="2560320" cy="3200400"/>
          </a:xfrm>
          <a:prstGeom prst="rect">
            <a:avLst/>
          </a:prstGeom>
          <a:solidFill>
            <a:srgbClr val="FFFFFF"/>
          </a:solidFill>
          <a:ln/>
          <a:effectLst>
            <a:outerShdw blurRad="76200" dist="25400" dir="16200000" algn="bl" rotWithShape="0">
              <a:srgbClr val="C0C0C0">
                <a:alpha val="25000"/>
              </a:srgbClr>
            </a:outerShdw>
          </a:effectLst>
        </p:spPr>
        <p:txBody>
          <a:bodyPr/>
          <a:lstStyle/>
          <a:p>
            <a:endParaRPr lang="en-US" dirty="0">
              <a:latin typeface="Georgia" panose="02040502050405020303" pitchFamily="18" charset="0"/>
            </a:endParaRPr>
          </a:p>
        </p:txBody>
      </p:sp>
      <p:sp>
        <p:nvSpPr>
          <p:cNvPr id="29" name="Shape 22"/>
          <p:cNvSpPr/>
          <p:nvPr/>
        </p:nvSpPr>
        <p:spPr>
          <a:xfrm>
            <a:off x="6309360" y="1508760"/>
            <a:ext cx="2560320" cy="64008"/>
          </a:xfrm>
          <a:prstGeom prst="rect">
            <a:avLst/>
          </a:prstGeom>
          <a:solidFill>
            <a:srgbClr val="58E0C3"/>
          </a:solidFill>
          <a:ln/>
        </p:spPr>
        <p:txBody>
          <a:bodyPr/>
          <a:lstStyle/>
          <a:p>
            <a:endParaRPr lang="en-US" dirty="0">
              <a:latin typeface="Georgia" panose="02040502050405020303" pitchFamily="18" charset="0"/>
            </a:endParaRPr>
          </a:p>
        </p:txBody>
      </p:sp>
      <p:sp>
        <p:nvSpPr>
          <p:cNvPr id="30" name="Shape 23"/>
          <p:cNvSpPr/>
          <p:nvPr/>
        </p:nvSpPr>
        <p:spPr>
          <a:xfrm>
            <a:off x="7315200" y="1691640"/>
            <a:ext cx="548640" cy="548640"/>
          </a:xfrm>
          <a:prstGeom prst="ellipse">
            <a:avLst/>
          </a:prstGeom>
          <a:solidFill>
            <a:srgbClr val="D1EDE8"/>
          </a:solidFill>
          <a:ln/>
        </p:spPr>
        <p:txBody>
          <a:bodyPr/>
          <a:lstStyle/>
          <a:p>
            <a:endParaRPr lang="en-US" dirty="0">
              <a:latin typeface="Georgia" panose="02040502050405020303" pitchFamily="18" charset="0"/>
            </a:endParaRPr>
          </a:p>
        </p:txBody>
      </p:sp>
      <p:pic>
        <p:nvPicPr>
          <p:cNvPr id="31" name="Image 5" descr="preencoded.png"/>
          <p:cNvPicPr>
            <a:picLocks noChangeAspect="1"/>
          </p:cNvPicPr>
          <p:nvPr/>
        </p:nvPicPr>
        <p:blipFill>
          <a:blip r:embed="rId7"/>
          <a:stretch>
            <a:fillRect/>
          </a:stretch>
        </p:blipFill>
        <p:spPr>
          <a:xfrm>
            <a:off x="7406640" y="1783080"/>
            <a:ext cx="365760" cy="365760"/>
          </a:xfrm>
          <a:prstGeom prst="rect">
            <a:avLst/>
          </a:prstGeom>
        </p:spPr>
      </p:pic>
      <p:sp>
        <p:nvSpPr>
          <p:cNvPr id="32" name="Text 24"/>
          <p:cNvSpPr/>
          <p:nvPr/>
        </p:nvSpPr>
        <p:spPr>
          <a:xfrm>
            <a:off x="6446520" y="2331720"/>
            <a:ext cx="2286000" cy="292608"/>
          </a:xfrm>
          <a:prstGeom prst="rect">
            <a:avLst/>
          </a:prstGeom>
          <a:noFill/>
          <a:ln/>
        </p:spPr>
        <p:txBody>
          <a:bodyPr wrap="square" lIns="0" tIns="0" rIns="0" bIns="0" rtlCol="0" anchor="ctr"/>
          <a:lstStyle/>
          <a:p>
            <a:pPr algn="ctr"/>
            <a:r>
              <a:rPr lang="en-US" sz="1400" b="1" dirty="0">
                <a:solidFill>
                  <a:srgbClr val="1A2B34"/>
                </a:solidFill>
                <a:latin typeface="Georgia" pitchFamily="34" charset="0"/>
                <a:ea typeface="Georgia" pitchFamily="34" charset="-122"/>
                <a:cs typeface="Georgia" pitchFamily="34" charset="-120"/>
              </a:rPr>
              <a:t>Deep Learning Fusion</a:t>
            </a:r>
            <a:endParaRPr lang="en-US" sz="1400" dirty="0">
              <a:latin typeface="Georgia" panose="02040502050405020303" pitchFamily="18" charset="0"/>
            </a:endParaRPr>
          </a:p>
        </p:txBody>
      </p:sp>
      <p:sp>
        <p:nvSpPr>
          <p:cNvPr id="33" name="Text 25"/>
          <p:cNvSpPr/>
          <p:nvPr/>
        </p:nvSpPr>
        <p:spPr>
          <a:xfrm>
            <a:off x="6446520" y="2606040"/>
            <a:ext cx="2286000" cy="228600"/>
          </a:xfrm>
          <a:prstGeom prst="rect">
            <a:avLst/>
          </a:prstGeom>
          <a:noFill/>
          <a:ln/>
        </p:spPr>
        <p:txBody>
          <a:bodyPr wrap="square" lIns="0" tIns="0" rIns="0" bIns="0" rtlCol="0" anchor="ctr"/>
          <a:lstStyle/>
          <a:p>
            <a:pPr algn="ctr"/>
            <a:r>
              <a:rPr lang="en-US" sz="1000" dirty="0">
                <a:solidFill>
                  <a:srgbClr val="58E0C3"/>
                </a:solidFill>
                <a:latin typeface="Georgia" panose="02040502050405020303" pitchFamily="18" charset="0"/>
                <a:ea typeface="Calibri" pitchFamily="34" charset="-122"/>
                <a:cs typeface="Calibri" pitchFamily="34" charset="-120"/>
              </a:rPr>
              <a:t>Attention-based cross-modal learning</a:t>
            </a:r>
            <a:endParaRPr lang="en-US" sz="1000" dirty="0">
              <a:latin typeface="Georgia" panose="02040502050405020303" pitchFamily="18" charset="0"/>
            </a:endParaRPr>
          </a:p>
        </p:txBody>
      </p:sp>
      <p:sp>
        <p:nvSpPr>
          <p:cNvPr id="34" name="Shape 26"/>
          <p:cNvSpPr/>
          <p:nvPr/>
        </p:nvSpPr>
        <p:spPr>
          <a:xfrm>
            <a:off x="6537960" y="2926080"/>
            <a:ext cx="2103120" cy="274320"/>
          </a:xfrm>
          <a:prstGeom prst="rect">
            <a:avLst/>
          </a:prstGeom>
          <a:solidFill>
            <a:srgbClr val="D1EDE8"/>
          </a:solidFill>
          <a:ln/>
        </p:spPr>
        <p:txBody>
          <a:bodyPr/>
          <a:lstStyle/>
          <a:p>
            <a:endParaRPr lang="en-US" dirty="0">
              <a:latin typeface="Georgia" panose="02040502050405020303" pitchFamily="18" charset="0"/>
            </a:endParaRPr>
          </a:p>
        </p:txBody>
      </p:sp>
      <p:sp>
        <p:nvSpPr>
          <p:cNvPr id="35" name="Text 27"/>
          <p:cNvSpPr/>
          <p:nvPr/>
        </p:nvSpPr>
        <p:spPr>
          <a:xfrm>
            <a:off x="6537960" y="2926080"/>
            <a:ext cx="2103120" cy="274320"/>
          </a:xfrm>
          <a:prstGeom prst="rect">
            <a:avLst/>
          </a:prstGeom>
          <a:noFill/>
          <a:ln/>
        </p:spPr>
        <p:txBody>
          <a:bodyPr wrap="square" lIns="0" tIns="0" rIns="0" bIns="0" rtlCol="0" anchor="ctr"/>
          <a:lstStyle/>
          <a:p>
            <a:pPr algn="ctr"/>
            <a:r>
              <a:rPr lang="en-US" sz="900" dirty="0">
                <a:solidFill>
                  <a:srgbClr val="088395"/>
                </a:solidFill>
                <a:latin typeface="Georgia" panose="02040502050405020303" pitchFamily="18" charset="0"/>
                <a:ea typeface="Calibri" pitchFamily="34" charset="-122"/>
                <a:cs typeface="Calibri" pitchFamily="34" charset="-120"/>
              </a:rPr>
              <a:t>CrossAttOmics · MultiGATE · scGLUE</a:t>
            </a:r>
            <a:endParaRPr lang="en-US" sz="900" dirty="0">
              <a:latin typeface="Georgia" panose="02040502050405020303" pitchFamily="18" charset="0"/>
            </a:endParaRPr>
          </a:p>
        </p:txBody>
      </p:sp>
      <p:sp>
        <p:nvSpPr>
          <p:cNvPr id="36" name="Text 28"/>
          <p:cNvSpPr/>
          <p:nvPr/>
        </p:nvSpPr>
        <p:spPr>
          <a:xfrm>
            <a:off x="6492240" y="3291840"/>
            <a:ext cx="2194560" cy="914400"/>
          </a:xfrm>
          <a:prstGeom prst="rect">
            <a:avLst/>
          </a:prstGeom>
          <a:noFill/>
          <a:ln/>
        </p:spPr>
        <p:txBody>
          <a:bodyPr wrap="square" lIns="0" tIns="0" rIns="0" bIns="0" rtlCol="0" anchor="ctr"/>
          <a:lstStyle/>
          <a:p>
            <a:r>
              <a:rPr lang="en-US" sz="950" dirty="0">
                <a:solidFill>
                  <a:srgbClr val="4A6670"/>
                </a:solidFill>
                <a:latin typeface="Georgia" panose="02040502050405020303" pitchFamily="18" charset="0"/>
                <a:ea typeface="Calibri" pitchFamily="34" charset="-122"/>
                <a:cs typeface="Calibri" pitchFamily="34" charset="-120"/>
              </a:rPr>
              <a:t>Use cross-attention mechanisms and graph neural networks to learn nonlinear dependencies between heterogeneous omics features. Handle mismatched dimensionalities, batch effects, and both paired and unpaired experimental designs.</a:t>
            </a:r>
            <a:endParaRPr lang="en-US" sz="950" dirty="0">
              <a:latin typeface="Georgia" panose="02040502050405020303" pitchFamily="18" charset="0"/>
            </a:endParaRPr>
          </a:p>
        </p:txBody>
      </p:sp>
      <p:pic>
        <p:nvPicPr>
          <p:cNvPr id="37" name="Image 6" descr="preencoded.png"/>
          <p:cNvPicPr>
            <a:picLocks noChangeAspect="1"/>
          </p:cNvPicPr>
          <p:nvPr/>
        </p:nvPicPr>
        <p:blipFill>
          <a:blip r:embed="rId5"/>
          <a:stretch>
            <a:fillRect/>
          </a:stretch>
        </p:blipFill>
        <p:spPr>
          <a:xfrm>
            <a:off x="6492240" y="4251960"/>
            <a:ext cx="201168" cy="201168"/>
          </a:xfrm>
          <a:prstGeom prst="rect">
            <a:avLst/>
          </a:prstGeom>
        </p:spPr>
      </p:pic>
      <p:sp>
        <p:nvSpPr>
          <p:cNvPr id="38" name="Text 29"/>
          <p:cNvSpPr/>
          <p:nvPr/>
        </p:nvSpPr>
        <p:spPr>
          <a:xfrm>
            <a:off x="6748272" y="4233672"/>
            <a:ext cx="1920240" cy="274320"/>
          </a:xfrm>
          <a:prstGeom prst="rect">
            <a:avLst/>
          </a:prstGeom>
          <a:noFill/>
          <a:ln/>
        </p:spPr>
        <p:txBody>
          <a:bodyPr wrap="square" lIns="0" tIns="0" rIns="0" bIns="0" rtlCol="0" anchor="ctr"/>
          <a:lstStyle/>
          <a:p>
            <a:r>
              <a:rPr lang="en-US" sz="1000" dirty="0">
                <a:solidFill>
                  <a:srgbClr val="10B9A0"/>
                </a:solidFill>
                <a:latin typeface="Georgia" panose="02040502050405020303" pitchFamily="18" charset="0"/>
                <a:ea typeface="Calibri" pitchFamily="34" charset="-122"/>
                <a:cs typeface="Calibri" pitchFamily="34" charset="-120"/>
              </a:rPr>
              <a:t>Handles heterogeneity natively</a:t>
            </a:r>
            <a:endParaRPr lang="en-US" sz="1000" dirty="0">
              <a:latin typeface="Georgia" panose="02040502050405020303" pitchFamily="18" charset="0"/>
            </a:endParaRPr>
          </a:p>
        </p:txBody>
      </p:sp>
      <p:sp>
        <p:nvSpPr>
          <p:cNvPr id="39" name="Shape 30"/>
          <p:cNvSpPr/>
          <p:nvPr/>
        </p:nvSpPr>
        <p:spPr>
          <a:xfrm>
            <a:off x="548640" y="4800600"/>
            <a:ext cx="8046720" cy="9144"/>
          </a:xfrm>
          <a:prstGeom prst="rect">
            <a:avLst/>
          </a:prstGeom>
          <a:solidFill>
            <a:srgbClr val="088395">
              <a:alpha val="40000"/>
            </a:srgbClr>
          </a:solidFill>
          <a:ln/>
        </p:spPr>
        <p:txBody>
          <a:bodyPr/>
          <a:lstStyle/>
          <a:p>
            <a:endParaRPr lang="en-US" dirty="0">
              <a:latin typeface="Georgia" panose="02040502050405020303" pitchFamily="18" charset="0"/>
            </a:endParaRPr>
          </a:p>
        </p:txBody>
      </p:sp>
      <p:sp>
        <p:nvSpPr>
          <p:cNvPr id="40" name="Text 31"/>
          <p:cNvSpPr/>
          <p:nvPr/>
        </p:nvSpPr>
        <p:spPr>
          <a:xfrm>
            <a:off x="548640" y="4828032"/>
            <a:ext cx="8046720" cy="274320"/>
          </a:xfrm>
          <a:prstGeom prst="rect">
            <a:avLst/>
          </a:prstGeom>
          <a:noFill/>
          <a:ln/>
        </p:spPr>
        <p:txBody>
          <a:bodyPr wrap="square" rtlCol="0" anchor="ctr"/>
          <a:lstStyle/>
          <a:p>
            <a:r>
              <a:rPr lang="en-US" sz="950" dirty="0">
                <a:solidFill>
                  <a:srgbClr val="1A2B34"/>
                </a:solidFill>
                <a:latin typeface="Georgia" panose="02040502050405020303" pitchFamily="18" charset="0"/>
                <a:ea typeface="Calibri" pitchFamily="34" charset="-122"/>
                <a:cs typeface="Calibri" pitchFamily="34" charset="-120"/>
              </a:rPr>
              <a:t>Key advantage: Integrative methods recover biology invisible to overlap-based approaches by jointly modeling cross-layer dependencies.</a:t>
            </a:r>
            <a:endParaRPr lang="en-US" sz="950" dirty="0">
              <a:latin typeface="Georgia" panose="02040502050405020303" pitchFamily="18" charset="0"/>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6448E5-B947-43DA-A426-57C6724594F7}"/>
            </a:ext>
          </a:extLst>
        </p:cNvPr>
        <p:cNvGrpSpPr/>
        <p:nvPr/>
      </p:nvGrpSpPr>
      <p:grpSpPr>
        <a:xfrm>
          <a:off x="0" y="0"/>
          <a:ext cx="0" cy="0"/>
          <a:chOff x="0" y="0"/>
          <a:chExt cx="0" cy="0"/>
        </a:xfrm>
      </p:grpSpPr>
      <p:pic>
        <p:nvPicPr>
          <p:cNvPr id="3" name="Image 0" descr="preencoded.png">
            <a:extLst>
              <a:ext uri="{FF2B5EF4-FFF2-40B4-BE49-F238E27FC236}">
                <a16:creationId xmlns:a16="http://schemas.microsoft.com/office/drawing/2014/main" id="{1ADF28F8-007C-6F72-4F3A-FE50006E8F92}"/>
              </a:ext>
            </a:extLst>
          </p:cNvPr>
          <p:cNvPicPr>
            <a:picLocks noChangeAspect="1"/>
          </p:cNvPicPr>
          <p:nvPr/>
        </p:nvPicPr>
        <p:blipFill>
          <a:blip r:embed="rId3"/>
          <a:stretch>
            <a:fillRect/>
          </a:stretch>
        </p:blipFill>
        <p:spPr>
          <a:xfrm>
            <a:off x="548640" y="274320"/>
            <a:ext cx="438912" cy="438912"/>
          </a:xfrm>
          <a:prstGeom prst="rect">
            <a:avLst/>
          </a:prstGeom>
        </p:spPr>
      </p:pic>
      <p:sp>
        <p:nvSpPr>
          <p:cNvPr id="4" name="Text 1">
            <a:extLst>
              <a:ext uri="{FF2B5EF4-FFF2-40B4-BE49-F238E27FC236}">
                <a16:creationId xmlns:a16="http://schemas.microsoft.com/office/drawing/2014/main" id="{0A3177C6-6702-F5C1-3C4B-6799F696B68B}"/>
              </a:ext>
            </a:extLst>
          </p:cNvPr>
          <p:cNvSpPr/>
          <p:nvPr/>
        </p:nvSpPr>
        <p:spPr>
          <a:xfrm>
            <a:off x="1143000" y="182880"/>
            <a:ext cx="7498080" cy="594360"/>
          </a:xfrm>
          <a:prstGeom prst="rect">
            <a:avLst/>
          </a:prstGeom>
          <a:noFill/>
          <a:ln/>
        </p:spPr>
        <p:txBody>
          <a:bodyPr wrap="square" lIns="0" tIns="0" rIns="0" bIns="0" rtlCol="0" anchor="ctr"/>
          <a:lstStyle/>
          <a:p>
            <a:r>
              <a:rPr lang="en-US" sz="2600" b="1" dirty="0">
                <a:solidFill>
                  <a:srgbClr val="FFFFFF"/>
                </a:solidFill>
                <a:latin typeface="Georgia" pitchFamily="34" charset="0"/>
                <a:ea typeface="Georgia" pitchFamily="34" charset="-122"/>
                <a:cs typeface="Georgia" pitchFamily="34" charset="-120"/>
              </a:rPr>
              <a:t>Integrative Solutions: Multi-Modal Approaches</a:t>
            </a:r>
            <a:endParaRPr lang="en-US" sz="2600" dirty="0">
              <a:latin typeface="Georgia" panose="02040502050405020303" pitchFamily="18" charset="0"/>
            </a:endParaRPr>
          </a:p>
        </p:txBody>
      </p:sp>
      <p:pic>
        <p:nvPicPr>
          <p:cNvPr id="2" name="Picture 1">
            <a:extLst>
              <a:ext uri="{FF2B5EF4-FFF2-40B4-BE49-F238E27FC236}">
                <a16:creationId xmlns:a16="http://schemas.microsoft.com/office/drawing/2014/main" id="{F279408A-D340-325F-B28F-8B9F830B2AEB}"/>
              </a:ext>
            </a:extLst>
          </p:cNvPr>
          <p:cNvPicPr>
            <a:picLocks noChangeAspect="1"/>
          </p:cNvPicPr>
          <p:nvPr/>
        </p:nvPicPr>
        <p:blipFill>
          <a:blip r:embed="rId4"/>
          <a:stretch>
            <a:fillRect/>
          </a:stretch>
        </p:blipFill>
        <p:spPr>
          <a:xfrm>
            <a:off x="1377200" y="970384"/>
            <a:ext cx="6413860" cy="4008663"/>
          </a:xfrm>
          <a:prstGeom prst="rect">
            <a:avLst/>
          </a:prstGeom>
        </p:spPr>
      </p:pic>
    </p:spTree>
    <p:extLst>
      <p:ext uri="{BB962C8B-B14F-4D97-AF65-F5344CB8AC3E}">
        <p14:creationId xmlns:p14="http://schemas.microsoft.com/office/powerpoint/2010/main" val="41766947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0" descr="preencoded.png"/>
          <p:cNvPicPr>
            <a:picLocks noChangeAspect="1"/>
          </p:cNvPicPr>
          <p:nvPr/>
        </p:nvPicPr>
        <p:blipFill>
          <a:blip r:embed="rId3"/>
          <a:stretch>
            <a:fillRect/>
          </a:stretch>
        </p:blipFill>
        <p:spPr>
          <a:xfrm>
            <a:off x="548640" y="292608"/>
            <a:ext cx="438912" cy="438912"/>
          </a:xfrm>
          <a:prstGeom prst="rect">
            <a:avLst/>
          </a:prstGeom>
        </p:spPr>
      </p:pic>
      <p:sp>
        <p:nvSpPr>
          <p:cNvPr id="4" name="Text 1"/>
          <p:cNvSpPr/>
          <p:nvPr/>
        </p:nvSpPr>
        <p:spPr>
          <a:xfrm>
            <a:off x="1143000" y="164592"/>
            <a:ext cx="7498080" cy="594360"/>
          </a:xfrm>
          <a:prstGeom prst="rect">
            <a:avLst/>
          </a:prstGeom>
          <a:noFill/>
          <a:ln/>
        </p:spPr>
        <p:txBody>
          <a:bodyPr wrap="square" lIns="0" tIns="0" rIns="0" bIns="0" rtlCol="0" anchor="ctr"/>
          <a:lstStyle/>
          <a:p>
            <a:r>
              <a:rPr lang="en-US" sz="2600" b="1" dirty="0">
                <a:solidFill>
                  <a:srgbClr val="FFFFFF"/>
                </a:solidFill>
                <a:latin typeface="Georgia" pitchFamily="34" charset="0"/>
                <a:ea typeface="Georgia" pitchFamily="34" charset="-122"/>
                <a:cs typeface="Georgia" pitchFamily="34" charset="-120"/>
              </a:rPr>
              <a:t>Heterogeneity Across Omics Platforms</a:t>
            </a:r>
            <a:endParaRPr lang="en-US" sz="2600" dirty="0">
              <a:latin typeface="Georgia" panose="02040502050405020303" pitchFamily="18" charset="0"/>
            </a:endParaRPr>
          </a:p>
        </p:txBody>
      </p:sp>
      <p:sp>
        <p:nvSpPr>
          <p:cNvPr id="5" name="Text 2"/>
          <p:cNvSpPr/>
          <p:nvPr/>
        </p:nvSpPr>
        <p:spPr>
          <a:xfrm>
            <a:off x="1143000" y="713232"/>
            <a:ext cx="7498080" cy="384048"/>
          </a:xfrm>
          <a:prstGeom prst="rect">
            <a:avLst/>
          </a:prstGeom>
          <a:noFill/>
          <a:ln/>
        </p:spPr>
        <p:txBody>
          <a:bodyPr wrap="square" lIns="0" tIns="0" rIns="0" bIns="0" rtlCol="0" anchor="ctr"/>
          <a:lstStyle/>
          <a:p>
            <a:r>
              <a:rPr lang="en-US" sz="1300" dirty="0">
                <a:solidFill>
                  <a:srgbClr val="58E0C3"/>
                </a:solidFill>
                <a:latin typeface="Georgia" panose="02040502050405020303" pitchFamily="18" charset="0"/>
                <a:ea typeface="Calibri" pitchFamily="34" charset="-122"/>
                <a:cs typeface="Calibri" pitchFamily="34" charset="-120"/>
              </a:rPr>
              <a:t>Each data type differs in scale, distribution, dimensionality, and temporal resolution</a:t>
            </a:r>
            <a:endParaRPr lang="en-US" sz="1300" dirty="0">
              <a:latin typeface="Georgia" panose="02040502050405020303" pitchFamily="18" charset="0"/>
            </a:endParaRPr>
          </a:p>
        </p:txBody>
      </p:sp>
      <p:graphicFrame>
        <p:nvGraphicFramePr>
          <p:cNvPr id="6" name="Table 0"/>
          <p:cNvGraphicFramePr>
            <a:graphicFrameLocks noGrp="1"/>
          </p:cNvGraphicFramePr>
          <p:nvPr/>
        </p:nvGraphicFramePr>
        <p:xfrm>
          <a:off x="457200" y="1600200"/>
          <a:ext cx="7498080" cy="3162300"/>
        </p:xfrm>
        <a:graphic>
          <a:graphicData uri="http://schemas.openxmlformats.org/drawingml/2006/table">
            <a:tbl>
              <a:tblPr/>
              <a:tblGrid>
                <a:gridCol w="1188720">
                  <a:extLst>
                    <a:ext uri="{9D8B030D-6E8A-4147-A177-3AD203B41FA5}">
                      <a16:colId xmlns:a16="http://schemas.microsoft.com/office/drawing/2014/main" val="20000"/>
                    </a:ext>
                  </a:extLst>
                </a:gridCol>
                <a:gridCol w="1188720">
                  <a:extLst>
                    <a:ext uri="{9D8B030D-6E8A-4147-A177-3AD203B41FA5}">
                      <a16:colId xmlns:a16="http://schemas.microsoft.com/office/drawing/2014/main" val="20001"/>
                    </a:ext>
                  </a:extLst>
                </a:gridCol>
                <a:gridCol w="1188720">
                  <a:extLst>
                    <a:ext uri="{9D8B030D-6E8A-4147-A177-3AD203B41FA5}">
                      <a16:colId xmlns:a16="http://schemas.microsoft.com/office/drawing/2014/main" val="20002"/>
                    </a:ext>
                  </a:extLst>
                </a:gridCol>
                <a:gridCol w="1188720">
                  <a:extLst>
                    <a:ext uri="{9D8B030D-6E8A-4147-A177-3AD203B41FA5}">
                      <a16:colId xmlns:a16="http://schemas.microsoft.com/office/drawing/2014/main" val="20003"/>
                    </a:ext>
                  </a:extLst>
                </a:gridCol>
                <a:gridCol w="1371600">
                  <a:extLst>
                    <a:ext uri="{9D8B030D-6E8A-4147-A177-3AD203B41FA5}">
                      <a16:colId xmlns:a16="http://schemas.microsoft.com/office/drawing/2014/main" val="20004"/>
                    </a:ext>
                  </a:extLst>
                </a:gridCol>
                <a:gridCol w="1371600">
                  <a:extLst>
                    <a:ext uri="{9D8B030D-6E8A-4147-A177-3AD203B41FA5}">
                      <a16:colId xmlns:a16="http://schemas.microsoft.com/office/drawing/2014/main" val="20005"/>
                    </a:ext>
                  </a:extLst>
                </a:gridCol>
              </a:tblGrid>
              <a:tr h="419100">
                <a:tc>
                  <a:txBody>
                    <a:bodyPr/>
                    <a:lstStyle/>
                    <a:p>
                      <a:pPr marL="0" indent="0" algn="ctr">
                        <a:buNone/>
                      </a:pPr>
                      <a:r>
                        <a:rPr lang="en-US" sz="1100" b="1" dirty="0">
                          <a:solidFill>
                            <a:srgbClr val="FFFFFF"/>
                          </a:solidFill>
                          <a:latin typeface="Georgia" pitchFamily="34" charset="0"/>
                          <a:ea typeface="Georgia" pitchFamily="34" charset="-122"/>
                          <a:cs typeface="Georgia" pitchFamily="34" charset="-120"/>
                        </a:rPr>
                        <a:t>Omics Layer</a:t>
                      </a:r>
                      <a:endParaRPr lang="en-US" sz="1100" dirty="0">
                        <a:latin typeface="Georgia" charset="0"/>
                        <a:ea typeface="Georgia" charset="0"/>
                        <a:cs typeface="Georgia" charset="0"/>
                      </a:endParaRPr>
                    </a:p>
                  </a:txBody>
                  <a:tcPr marL="50800" marR="50800" marT="38100" marB="38100" anchor="ctr">
                    <a:lnL w="6350" cap="flat" cmpd="sng" algn="ctr">
                      <a:solidFill>
                        <a:srgbClr val="C8D8D4"/>
                      </a:solidFill>
                      <a:prstDash val="solid"/>
                      <a:round/>
                      <a:headEnd type="none" w="med" len="med"/>
                      <a:tailEnd type="none" w="med" len="med"/>
                    </a:lnL>
                    <a:lnR w="6350" cap="flat" cmpd="sng" algn="ctr">
                      <a:solidFill>
                        <a:srgbClr val="C8D8D4"/>
                      </a:solidFill>
                      <a:prstDash val="solid"/>
                      <a:round/>
                      <a:headEnd type="none" w="med" len="med"/>
                      <a:tailEnd type="none" w="med" len="med"/>
                    </a:lnR>
                    <a:lnT w="6350" cap="flat" cmpd="sng" algn="ctr">
                      <a:solidFill>
                        <a:srgbClr val="C8D8D4"/>
                      </a:solidFill>
                      <a:prstDash val="solid"/>
                      <a:round/>
                      <a:headEnd type="none" w="med" len="med"/>
                      <a:tailEnd type="none" w="med" len="med"/>
                    </a:lnT>
                    <a:lnB w="6350" cap="flat" cmpd="sng" algn="ctr">
                      <a:solidFill>
                        <a:srgbClr val="C8D8D4"/>
                      </a:solidFill>
                      <a:prstDash val="solid"/>
                      <a:round/>
                      <a:headEnd type="none" w="med" len="med"/>
                      <a:tailEnd type="none" w="med" len="med"/>
                    </a:lnB>
                    <a:solidFill>
                      <a:srgbClr val="088395"/>
                    </a:solidFill>
                  </a:tcPr>
                </a:tc>
                <a:tc>
                  <a:txBody>
                    <a:bodyPr/>
                    <a:lstStyle/>
                    <a:p>
                      <a:pPr marL="0" indent="0" algn="ctr">
                        <a:buNone/>
                      </a:pPr>
                      <a:r>
                        <a:rPr lang="en-US" sz="1100" b="1" dirty="0">
                          <a:solidFill>
                            <a:srgbClr val="FFFFFF"/>
                          </a:solidFill>
                          <a:latin typeface="Georgia" pitchFamily="34" charset="0"/>
                          <a:ea typeface="Georgia" pitchFamily="34" charset="-122"/>
                          <a:cs typeface="Georgia" pitchFamily="34" charset="-120"/>
                        </a:rPr>
                        <a:t>Data Type</a:t>
                      </a:r>
                      <a:endParaRPr lang="en-US" sz="1100" dirty="0">
                        <a:latin typeface="Georgia" charset="0"/>
                        <a:ea typeface="Georgia" charset="0"/>
                        <a:cs typeface="Georgia" charset="0"/>
                      </a:endParaRPr>
                    </a:p>
                  </a:txBody>
                  <a:tcPr marL="50800" marR="50800" marT="38100" marB="38100" anchor="ctr">
                    <a:lnL w="6350" cap="flat" cmpd="sng" algn="ctr">
                      <a:solidFill>
                        <a:srgbClr val="C8D8D4"/>
                      </a:solidFill>
                      <a:prstDash val="solid"/>
                      <a:round/>
                      <a:headEnd type="none" w="med" len="med"/>
                      <a:tailEnd type="none" w="med" len="med"/>
                    </a:lnL>
                    <a:lnR w="6350" cap="flat" cmpd="sng" algn="ctr">
                      <a:solidFill>
                        <a:srgbClr val="C8D8D4"/>
                      </a:solidFill>
                      <a:prstDash val="solid"/>
                      <a:round/>
                      <a:headEnd type="none" w="med" len="med"/>
                      <a:tailEnd type="none" w="med" len="med"/>
                    </a:lnR>
                    <a:lnT w="6350" cap="flat" cmpd="sng" algn="ctr">
                      <a:solidFill>
                        <a:srgbClr val="C8D8D4"/>
                      </a:solidFill>
                      <a:prstDash val="solid"/>
                      <a:round/>
                      <a:headEnd type="none" w="med" len="med"/>
                      <a:tailEnd type="none" w="med" len="med"/>
                    </a:lnT>
                    <a:lnB w="6350" cap="flat" cmpd="sng" algn="ctr">
                      <a:solidFill>
                        <a:srgbClr val="C8D8D4"/>
                      </a:solidFill>
                      <a:prstDash val="solid"/>
                      <a:round/>
                      <a:headEnd type="none" w="med" len="med"/>
                      <a:tailEnd type="none" w="med" len="med"/>
                    </a:lnB>
                    <a:solidFill>
                      <a:srgbClr val="088395"/>
                    </a:solidFill>
                  </a:tcPr>
                </a:tc>
                <a:tc>
                  <a:txBody>
                    <a:bodyPr/>
                    <a:lstStyle/>
                    <a:p>
                      <a:pPr marL="0" indent="0" algn="ctr">
                        <a:buNone/>
                      </a:pPr>
                      <a:r>
                        <a:rPr lang="en-US" sz="1100" b="1" dirty="0">
                          <a:solidFill>
                            <a:srgbClr val="FFFFFF"/>
                          </a:solidFill>
                          <a:latin typeface="Georgia" pitchFamily="34" charset="0"/>
                          <a:ea typeface="Georgia" pitchFamily="34" charset="-122"/>
                          <a:cs typeface="Georgia" pitchFamily="34" charset="-120"/>
                        </a:rPr>
                        <a:t>Features</a:t>
                      </a:r>
                      <a:endParaRPr lang="en-US" sz="1100" dirty="0">
                        <a:latin typeface="Georgia" charset="0"/>
                        <a:ea typeface="Georgia" charset="0"/>
                        <a:cs typeface="Georgia" charset="0"/>
                      </a:endParaRPr>
                    </a:p>
                  </a:txBody>
                  <a:tcPr marL="50800" marR="50800" marT="38100" marB="38100" anchor="ctr">
                    <a:lnL w="6350" cap="flat" cmpd="sng" algn="ctr">
                      <a:solidFill>
                        <a:srgbClr val="C8D8D4"/>
                      </a:solidFill>
                      <a:prstDash val="solid"/>
                      <a:round/>
                      <a:headEnd type="none" w="med" len="med"/>
                      <a:tailEnd type="none" w="med" len="med"/>
                    </a:lnL>
                    <a:lnR w="6350" cap="flat" cmpd="sng" algn="ctr">
                      <a:solidFill>
                        <a:srgbClr val="C8D8D4"/>
                      </a:solidFill>
                      <a:prstDash val="solid"/>
                      <a:round/>
                      <a:headEnd type="none" w="med" len="med"/>
                      <a:tailEnd type="none" w="med" len="med"/>
                    </a:lnR>
                    <a:lnT w="6350" cap="flat" cmpd="sng" algn="ctr">
                      <a:solidFill>
                        <a:srgbClr val="C8D8D4"/>
                      </a:solidFill>
                      <a:prstDash val="solid"/>
                      <a:round/>
                      <a:headEnd type="none" w="med" len="med"/>
                      <a:tailEnd type="none" w="med" len="med"/>
                    </a:lnT>
                    <a:lnB w="6350" cap="flat" cmpd="sng" algn="ctr">
                      <a:solidFill>
                        <a:srgbClr val="C8D8D4"/>
                      </a:solidFill>
                      <a:prstDash val="solid"/>
                      <a:round/>
                      <a:headEnd type="none" w="med" len="med"/>
                      <a:tailEnd type="none" w="med" len="med"/>
                    </a:lnB>
                    <a:solidFill>
                      <a:srgbClr val="088395"/>
                    </a:solidFill>
                  </a:tcPr>
                </a:tc>
                <a:tc>
                  <a:txBody>
                    <a:bodyPr/>
                    <a:lstStyle/>
                    <a:p>
                      <a:pPr marL="0" indent="0" algn="ctr">
                        <a:buNone/>
                      </a:pPr>
                      <a:r>
                        <a:rPr lang="en-US" sz="1100" b="1" dirty="0">
                          <a:solidFill>
                            <a:srgbClr val="FFFFFF"/>
                          </a:solidFill>
                          <a:latin typeface="Georgia" pitchFamily="34" charset="0"/>
                          <a:ea typeface="Georgia" pitchFamily="34" charset="-122"/>
                          <a:cs typeface="Georgia" pitchFamily="34" charset="-120"/>
                        </a:rPr>
                        <a:t>Sparsity</a:t>
                      </a:r>
                      <a:endParaRPr lang="en-US" sz="1100" dirty="0">
                        <a:latin typeface="Georgia" charset="0"/>
                        <a:ea typeface="Georgia" charset="0"/>
                        <a:cs typeface="Georgia" charset="0"/>
                      </a:endParaRPr>
                    </a:p>
                    <a:p>
                      <a:pPr marL="0" indent="0" algn="ctr">
                        <a:buNone/>
                      </a:pPr>
                      <a:r>
                        <a:rPr lang="en-US" sz="1100" b="1" dirty="0">
                          <a:solidFill>
                            <a:srgbClr val="FFFFFF"/>
                          </a:solidFill>
                          <a:latin typeface="Georgia" pitchFamily="34" charset="0"/>
                          <a:ea typeface="Georgia" pitchFamily="34" charset="-122"/>
                          <a:cs typeface="Georgia" pitchFamily="34" charset="-120"/>
                        </a:rPr>
                        <a:t>(single-cell)</a:t>
                      </a:r>
                      <a:endParaRPr lang="en-US" sz="1100" dirty="0">
                        <a:latin typeface="Georgia" charset="0"/>
                        <a:ea typeface="Georgia" charset="0"/>
                        <a:cs typeface="Georgia" charset="0"/>
                      </a:endParaRPr>
                    </a:p>
                  </a:txBody>
                  <a:tcPr marL="50800" marR="50800" marT="38100" marB="38100" anchor="ctr">
                    <a:lnL w="6350" cap="flat" cmpd="sng" algn="ctr">
                      <a:solidFill>
                        <a:srgbClr val="C8D8D4"/>
                      </a:solidFill>
                      <a:prstDash val="solid"/>
                      <a:round/>
                      <a:headEnd type="none" w="med" len="med"/>
                      <a:tailEnd type="none" w="med" len="med"/>
                    </a:lnL>
                    <a:lnR w="6350" cap="flat" cmpd="sng" algn="ctr">
                      <a:solidFill>
                        <a:srgbClr val="C8D8D4"/>
                      </a:solidFill>
                      <a:prstDash val="solid"/>
                      <a:round/>
                      <a:headEnd type="none" w="med" len="med"/>
                      <a:tailEnd type="none" w="med" len="med"/>
                    </a:lnR>
                    <a:lnT w="6350" cap="flat" cmpd="sng" algn="ctr">
                      <a:solidFill>
                        <a:srgbClr val="C8D8D4"/>
                      </a:solidFill>
                      <a:prstDash val="solid"/>
                      <a:round/>
                      <a:headEnd type="none" w="med" len="med"/>
                      <a:tailEnd type="none" w="med" len="med"/>
                    </a:lnT>
                    <a:lnB w="6350" cap="flat" cmpd="sng" algn="ctr">
                      <a:solidFill>
                        <a:srgbClr val="C8D8D4"/>
                      </a:solidFill>
                      <a:prstDash val="solid"/>
                      <a:round/>
                      <a:headEnd type="none" w="med" len="med"/>
                      <a:tailEnd type="none" w="med" len="med"/>
                    </a:lnB>
                    <a:solidFill>
                      <a:srgbClr val="088395"/>
                    </a:solidFill>
                  </a:tcPr>
                </a:tc>
                <a:tc>
                  <a:txBody>
                    <a:bodyPr/>
                    <a:lstStyle/>
                    <a:p>
                      <a:pPr marL="0" indent="0" algn="ctr">
                        <a:buNone/>
                      </a:pPr>
                      <a:r>
                        <a:rPr lang="en-US" sz="1100" b="1" dirty="0">
                          <a:solidFill>
                            <a:srgbClr val="FFFFFF"/>
                          </a:solidFill>
                          <a:latin typeface="Georgia" pitchFamily="34" charset="0"/>
                          <a:ea typeface="Georgia" pitchFamily="34" charset="-122"/>
                          <a:cs typeface="Georgia" pitchFamily="34" charset="-120"/>
                        </a:rPr>
                        <a:t>Temporal</a:t>
                      </a:r>
                      <a:endParaRPr lang="en-US" sz="1100" dirty="0">
                        <a:latin typeface="Georgia" charset="0"/>
                        <a:ea typeface="Georgia" charset="0"/>
                        <a:cs typeface="Georgia" charset="0"/>
                      </a:endParaRPr>
                    </a:p>
                    <a:p>
                      <a:pPr marL="0" indent="0" algn="ctr">
                        <a:buNone/>
                      </a:pPr>
                      <a:r>
                        <a:rPr lang="en-US" sz="1100" b="1" dirty="0">
                          <a:solidFill>
                            <a:srgbClr val="FFFFFF"/>
                          </a:solidFill>
                          <a:latin typeface="Georgia" pitchFamily="34" charset="0"/>
                          <a:ea typeface="Georgia" pitchFamily="34" charset="-122"/>
                          <a:cs typeface="Georgia" pitchFamily="34" charset="-120"/>
                        </a:rPr>
                        <a:t>Window</a:t>
                      </a:r>
                      <a:endParaRPr lang="en-US" sz="1100" dirty="0">
                        <a:latin typeface="Georgia" charset="0"/>
                        <a:ea typeface="Georgia" charset="0"/>
                        <a:cs typeface="Georgia" charset="0"/>
                      </a:endParaRPr>
                    </a:p>
                  </a:txBody>
                  <a:tcPr marL="50800" marR="50800" marT="38100" marB="38100" anchor="ctr">
                    <a:lnL w="6350" cap="flat" cmpd="sng" algn="ctr">
                      <a:solidFill>
                        <a:srgbClr val="C8D8D4"/>
                      </a:solidFill>
                      <a:prstDash val="solid"/>
                      <a:round/>
                      <a:headEnd type="none" w="med" len="med"/>
                      <a:tailEnd type="none" w="med" len="med"/>
                    </a:lnL>
                    <a:lnR w="6350" cap="flat" cmpd="sng" algn="ctr">
                      <a:solidFill>
                        <a:srgbClr val="C8D8D4"/>
                      </a:solidFill>
                      <a:prstDash val="solid"/>
                      <a:round/>
                      <a:headEnd type="none" w="med" len="med"/>
                      <a:tailEnd type="none" w="med" len="med"/>
                    </a:lnR>
                    <a:lnT w="6350" cap="flat" cmpd="sng" algn="ctr">
                      <a:solidFill>
                        <a:srgbClr val="C8D8D4"/>
                      </a:solidFill>
                      <a:prstDash val="solid"/>
                      <a:round/>
                      <a:headEnd type="none" w="med" len="med"/>
                      <a:tailEnd type="none" w="med" len="med"/>
                    </a:lnT>
                    <a:lnB w="6350" cap="flat" cmpd="sng" algn="ctr">
                      <a:solidFill>
                        <a:srgbClr val="C8D8D4"/>
                      </a:solidFill>
                      <a:prstDash val="solid"/>
                      <a:round/>
                      <a:headEnd type="none" w="med" len="med"/>
                      <a:tailEnd type="none" w="med" len="med"/>
                    </a:lnB>
                    <a:solidFill>
                      <a:srgbClr val="088395"/>
                    </a:solidFill>
                  </a:tcPr>
                </a:tc>
                <a:tc>
                  <a:txBody>
                    <a:bodyPr/>
                    <a:lstStyle/>
                    <a:p>
                      <a:pPr marL="0" indent="0" algn="ctr">
                        <a:buNone/>
                      </a:pPr>
                      <a:r>
                        <a:rPr lang="en-US" sz="1100" b="1" dirty="0">
                          <a:solidFill>
                            <a:srgbClr val="FFFFFF"/>
                          </a:solidFill>
                          <a:latin typeface="Georgia" pitchFamily="34" charset="0"/>
                          <a:ea typeface="Georgia" pitchFamily="34" charset="-122"/>
                          <a:cs typeface="Georgia" pitchFamily="34" charset="-120"/>
                        </a:rPr>
                        <a:t>Platform Bias</a:t>
                      </a:r>
                      <a:endParaRPr lang="en-US" sz="1100" dirty="0">
                        <a:latin typeface="Georgia" charset="0"/>
                        <a:ea typeface="Georgia" charset="0"/>
                        <a:cs typeface="Georgia" charset="0"/>
                      </a:endParaRPr>
                    </a:p>
                  </a:txBody>
                  <a:tcPr marL="50800" marR="50800" marT="38100" marB="38100" anchor="ctr">
                    <a:lnL w="6350" cap="flat" cmpd="sng" algn="ctr">
                      <a:solidFill>
                        <a:srgbClr val="C8D8D4"/>
                      </a:solidFill>
                      <a:prstDash val="solid"/>
                      <a:round/>
                      <a:headEnd type="none" w="med" len="med"/>
                      <a:tailEnd type="none" w="med" len="med"/>
                    </a:lnL>
                    <a:lnR w="6350" cap="flat" cmpd="sng" algn="ctr">
                      <a:solidFill>
                        <a:srgbClr val="C8D8D4"/>
                      </a:solidFill>
                      <a:prstDash val="solid"/>
                      <a:round/>
                      <a:headEnd type="none" w="med" len="med"/>
                      <a:tailEnd type="none" w="med" len="med"/>
                    </a:lnR>
                    <a:lnT w="6350" cap="flat" cmpd="sng" algn="ctr">
                      <a:solidFill>
                        <a:srgbClr val="C8D8D4"/>
                      </a:solidFill>
                      <a:prstDash val="solid"/>
                      <a:round/>
                      <a:headEnd type="none" w="med" len="med"/>
                      <a:tailEnd type="none" w="med" len="med"/>
                    </a:lnT>
                    <a:lnB w="6350" cap="flat" cmpd="sng" algn="ctr">
                      <a:solidFill>
                        <a:srgbClr val="C8D8D4"/>
                      </a:solidFill>
                      <a:prstDash val="solid"/>
                      <a:round/>
                      <a:headEnd type="none" w="med" len="med"/>
                      <a:tailEnd type="none" w="med" len="med"/>
                    </a:lnB>
                    <a:solidFill>
                      <a:srgbClr val="088395"/>
                    </a:solidFill>
                  </a:tcPr>
                </a:tc>
                <a:extLst>
                  <a:ext uri="{0D108BD9-81ED-4DB2-BD59-A6C34878D82A}">
                    <a16:rowId xmlns:a16="http://schemas.microsoft.com/office/drawing/2014/main" val="10000"/>
                  </a:ext>
                </a:extLst>
              </a:tr>
              <a:tr h="548640">
                <a:tc>
                  <a:txBody>
                    <a:bodyPr/>
                    <a:lstStyle/>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RNA-seq</a:t>
                      </a:r>
                      <a:endParaRPr lang="en-US" sz="1000" b="0" i="0" dirty="0">
                        <a:latin typeface="Georgia" panose="02040502050405020303" pitchFamily="18" charset="0"/>
                        <a:ea typeface="Calibri" charset="0"/>
                        <a:cs typeface="Calibri" charset="0"/>
                      </a:endParaRPr>
                    </a:p>
                  </a:txBody>
                  <a:tcPr marL="50800" marR="50800" marT="38100" marB="38100" anchor="ctr">
                    <a:lnL w="6350" cap="flat" cmpd="sng" algn="ctr">
                      <a:solidFill>
                        <a:srgbClr val="C8D8D4"/>
                      </a:solidFill>
                      <a:prstDash val="solid"/>
                      <a:round/>
                      <a:headEnd type="none" w="med" len="med"/>
                      <a:tailEnd type="none" w="med" len="med"/>
                    </a:lnL>
                    <a:lnR w="6350" cap="flat" cmpd="sng" algn="ctr">
                      <a:solidFill>
                        <a:srgbClr val="C8D8D4"/>
                      </a:solidFill>
                      <a:prstDash val="solid"/>
                      <a:round/>
                      <a:headEnd type="none" w="med" len="med"/>
                      <a:tailEnd type="none" w="med" len="med"/>
                    </a:lnR>
                    <a:lnT w="6350" cap="flat" cmpd="sng" algn="ctr">
                      <a:solidFill>
                        <a:srgbClr val="C8D8D4"/>
                      </a:solidFill>
                      <a:prstDash val="solid"/>
                      <a:round/>
                      <a:headEnd type="none" w="med" len="med"/>
                      <a:tailEnd type="none" w="med" len="med"/>
                    </a:lnT>
                    <a:lnB w="6350" cap="flat" cmpd="sng" algn="ctr">
                      <a:solidFill>
                        <a:srgbClr val="C8D8D4"/>
                      </a:solidFill>
                      <a:prstDash val="solid"/>
                      <a:round/>
                      <a:headEnd type="none" w="med" len="med"/>
                      <a:tailEnd type="none" w="med" len="med"/>
                    </a:lnB>
                    <a:solidFill>
                      <a:srgbClr val="FFFFFF"/>
                    </a:solidFill>
                  </a:tcPr>
                </a:tc>
                <a:tc>
                  <a:txBody>
                    <a:bodyPr/>
                    <a:lstStyle/>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Discrete counts</a:t>
                      </a:r>
                      <a:endParaRPr lang="en-US" sz="1000" b="0" i="0" dirty="0">
                        <a:latin typeface="Georgia" panose="02040502050405020303" pitchFamily="18" charset="0"/>
                        <a:ea typeface="Calibri" charset="0"/>
                        <a:cs typeface="Calibri" charset="0"/>
                      </a:endParaRPr>
                    </a:p>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(UMIs)</a:t>
                      </a:r>
                      <a:endParaRPr lang="en-US" sz="1000" b="0" i="0" dirty="0">
                        <a:latin typeface="Georgia" panose="02040502050405020303" pitchFamily="18" charset="0"/>
                        <a:ea typeface="Calibri" charset="0"/>
                        <a:cs typeface="Calibri" charset="0"/>
                      </a:endParaRPr>
                    </a:p>
                  </a:txBody>
                  <a:tcPr marL="50800" marR="50800" marT="38100" marB="38100" anchor="ctr">
                    <a:lnL w="6350" cap="flat" cmpd="sng" algn="ctr">
                      <a:solidFill>
                        <a:srgbClr val="C8D8D4"/>
                      </a:solidFill>
                      <a:prstDash val="solid"/>
                      <a:round/>
                      <a:headEnd type="none" w="med" len="med"/>
                      <a:tailEnd type="none" w="med" len="med"/>
                    </a:lnL>
                    <a:lnR w="6350" cap="flat" cmpd="sng" algn="ctr">
                      <a:solidFill>
                        <a:srgbClr val="C8D8D4"/>
                      </a:solidFill>
                      <a:prstDash val="solid"/>
                      <a:round/>
                      <a:headEnd type="none" w="med" len="med"/>
                      <a:tailEnd type="none" w="med" len="med"/>
                    </a:lnR>
                    <a:lnT w="6350" cap="flat" cmpd="sng" algn="ctr">
                      <a:solidFill>
                        <a:srgbClr val="C8D8D4"/>
                      </a:solidFill>
                      <a:prstDash val="solid"/>
                      <a:round/>
                      <a:headEnd type="none" w="med" len="med"/>
                      <a:tailEnd type="none" w="med" len="med"/>
                    </a:lnT>
                    <a:lnB w="6350" cap="flat" cmpd="sng" algn="ctr">
                      <a:solidFill>
                        <a:srgbClr val="C8D8D4"/>
                      </a:solidFill>
                      <a:prstDash val="solid"/>
                      <a:round/>
                      <a:headEnd type="none" w="med" len="med"/>
                      <a:tailEnd type="none" w="med" len="med"/>
                    </a:lnB>
                    <a:solidFill>
                      <a:srgbClr val="FFFFFF"/>
                    </a:solidFill>
                  </a:tcPr>
                </a:tc>
                <a:tc>
                  <a:txBody>
                    <a:bodyPr/>
                    <a:lstStyle/>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~20,000</a:t>
                      </a:r>
                      <a:endParaRPr lang="en-US" sz="1000" b="0" i="0" dirty="0">
                        <a:latin typeface="Georgia" panose="02040502050405020303" pitchFamily="18" charset="0"/>
                        <a:ea typeface="Calibri" charset="0"/>
                        <a:cs typeface="Calibri" charset="0"/>
                      </a:endParaRPr>
                    </a:p>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genes</a:t>
                      </a:r>
                      <a:endParaRPr lang="en-US" sz="1000" b="0" i="0" dirty="0">
                        <a:latin typeface="Georgia" panose="02040502050405020303" pitchFamily="18" charset="0"/>
                        <a:ea typeface="Calibri" charset="0"/>
                        <a:cs typeface="Calibri" charset="0"/>
                      </a:endParaRPr>
                    </a:p>
                  </a:txBody>
                  <a:tcPr marL="50800" marR="50800" marT="38100" marB="38100" anchor="ctr">
                    <a:lnL w="6350" cap="flat" cmpd="sng" algn="ctr">
                      <a:solidFill>
                        <a:srgbClr val="C8D8D4"/>
                      </a:solidFill>
                      <a:prstDash val="solid"/>
                      <a:round/>
                      <a:headEnd type="none" w="med" len="med"/>
                      <a:tailEnd type="none" w="med" len="med"/>
                    </a:lnL>
                    <a:lnR w="6350" cap="flat" cmpd="sng" algn="ctr">
                      <a:solidFill>
                        <a:srgbClr val="C8D8D4"/>
                      </a:solidFill>
                      <a:prstDash val="solid"/>
                      <a:round/>
                      <a:headEnd type="none" w="med" len="med"/>
                      <a:tailEnd type="none" w="med" len="med"/>
                    </a:lnR>
                    <a:lnT w="6350" cap="flat" cmpd="sng" algn="ctr">
                      <a:solidFill>
                        <a:srgbClr val="C8D8D4"/>
                      </a:solidFill>
                      <a:prstDash val="solid"/>
                      <a:round/>
                      <a:headEnd type="none" w="med" len="med"/>
                      <a:tailEnd type="none" w="med" len="med"/>
                    </a:lnT>
                    <a:lnB w="6350" cap="flat" cmpd="sng" algn="ctr">
                      <a:solidFill>
                        <a:srgbClr val="C8D8D4"/>
                      </a:solidFill>
                      <a:prstDash val="solid"/>
                      <a:round/>
                      <a:headEnd type="none" w="med" len="med"/>
                      <a:tailEnd type="none" w="med" len="med"/>
                    </a:lnB>
                    <a:solidFill>
                      <a:srgbClr val="FFFFFF"/>
                    </a:solidFill>
                  </a:tcPr>
                </a:tc>
                <a:tc>
                  <a:txBody>
                    <a:bodyPr/>
                    <a:lstStyle/>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55–90%</a:t>
                      </a:r>
                      <a:endParaRPr lang="en-US" sz="1000" b="0" i="0" dirty="0">
                        <a:latin typeface="Georgia" panose="02040502050405020303" pitchFamily="18" charset="0"/>
                        <a:ea typeface="Calibri" charset="0"/>
                        <a:cs typeface="Calibri" charset="0"/>
                      </a:endParaRPr>
                    </a:p>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dropout</a:t>
                      </a:r>
                      <a:endParaRPr lang="en-US" sz="1000" b="0" i="0" dirty="0">
                        <a:latin typeface="Georgia" panose="02040502050405020303" pitchFamily="18" charset="0"/>
                        <a:ea typeface="Calibri" charset="0"/>
                        <a:cs typeface="Calibri" charset="0"/>
                      </a:endParaRPr>
                    </a:p>
                  </a:txBody>
                  <a:tcPr marL="50800" marR="50800" marT="38100" marB="38100" anchor="ctr">
                    <a:lnL w="6350" cap="flat" cmpd="sng" algn="ctr">
                      <a:solidFill>
                        <a:srgbClr val="C8D8D4"/>
                      </a:solidFill>
                      <a:prstDash val="solid"/>
                      <a:round/>
                      <a:headEnd type="none" w="med" len="med"/>
                      <a:tailEnd type="none" w="med" len="med"/>
                    </a:lnL>
                    <a:lnR w="6350" cap="flat" cmpd="sng" algn="ctr">
                      <a:solidFill>
                        <a:srgbClr val="C8D8D4"/>
                      </a:solidFill>
                      <a:prstDash val="solid"/>
                      <a:round/>
                      <a:headEnd type="none" w="med" len="med"/>
                      <a:tailEnd type="none" w="med" len="med"/>
                    </a:lnR>
                    <a:lnT w="6350" cap="flat" cmpd="sng" algn="ctr">
                      <a:solidFill>
                        <a:srgbClr val="C8D8D4"/>
                      </a:solidFill>
                      <a:prstDash val="solid"/>
                      <a:round/>
                      <a:headEnd type="none" w="med" len="med"/>
                      <a:tailEnd type="none" w="med" len="med"/>
                    </a:lnT>
                    <a:lnB w="6350" cap="flat" cmpd="sng" algn="ctr">
                      <a:solidFill>
                        <a:srgbClr val="C8D8D4"/>
                      </a:solidFill>
                      <a:prstDash val="solid"/>
                      <a:round/>
                      <a:headEnd type="none" w="med" len="med"/>
                      <a:tailEnd type="none" w="med" len="med"/>
                    </a:lnB>
                    <a:solidFill>
                      <a:srgbClr val="FFFFFF"/>
                    </a:solidFill>
                  </a:tcPr>
                </a:tc>
                <a:tc>
                  <a:txBody>
                    <a:bodyPr/>
                    <a:lstStyle/>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Minutes–hours</a:t>
                      </a:r>
                      <a:endParaRPr lang="en-US" sz="1000" b="0" i="0" dirty="0">
                        <a:latin typeface="Georgia" panose="02040502050405020303" pitchFamily="18" charset="0"/>
                        <a:ea typeface="Calibri" charset="0"/>
                        <a:cs typeface="Calibri" charset="0"/>
                      </a:endParaRPr>
                    </a:p>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(mRNA half-life)</a:t>
                      </a:r>
                      <a:endParaRPr lang="en-US" sz="1000" b="0" i="0" dirty="0">
                        <a:latin typeface="Georgia" panose="02040502050405020303" pitchFamily="18" charset="0"/>
                        <a:ea typeface="Calibri" charset="0"/>
                        <a:cs typeface="Calibri" charset="0"/>
                      </a:endParaRPr>
                    </a:p>
                  </a:txBody>
                  <a:tcPr marL="50800" marR="50800" marT="38100" marB="38100" anchor="ctr">
                    <a:lnL w="6350" cap="flat" cmpd="sng" algn="ctr">
                      <a:solidFill>
                        <a:srgbClr val="C8D8D4"/>
                      </a:solidFill>
                      <a:prstDash val="solid"/>
                      <a:round/>
                      <a:headEnd type="none" w="med" len="med"/>
                      <a:tailEnd type="none" w="med" len="med"/>
                    </a:lnL>
                    <a:lnR w="6350" cap="flat" cmpd="sng" algn="ctr">
                      <a:solidFill>
                        <a:srgbClr val="C8D8D4"/>
                      </a:solidFill>
                      <a:prstDash val="solid"/>
                      <a:round/>
                      <a:headEnd type="none" w="med" len="med"/>
                      <a:tailEnd type="none" w="med" len="med"/>
                    </a:lnR>
                    <a:lnT w="6350" cap="flat" cmpd="sng" algn="ctr">
                      <a:solidFill>
                        <a:srgbClr val="C8D8D4"/>
                      </a:solidFill>
                      <a:prstDash val="solid"/>
                      <a:round/>
                      <a:headEnd type="none" w="med" len="med"/>
                      <a:tailEnd type="none" w="med" len="med"/>
                    </a:lnT>
                    <a:lnB w="6350" cap="flat" cmpd="sng" algn="ctr">
                      <a:solidFill>
                        <a:srgbClr val="C8D8D4"/>
                      </a:solidFill>
                      <a:prstDash val="solid"/>
                      <a:round/>
                      <a:headEnd type="none" w="med" len="med"/>
                      <a:tailEnd type="none" w="med" len="med"/>
                    </a:lnB>
                    <a:solidFill>
                      <a:srgbClr val="FFFFFF"/>
                    </a:solidFill>
                  </a:tcPr>
                </a:tc>
                <a:tc>
                  <a:txBody>
                    <a:bodyPr/>
                    <a:lstStyle/>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GC-content bias</a:t>
                      </a:r>
                      <a:endParaRPr lang="en-US" sz="1000" b="0" i="0" dirty="0">
                        <a:latin typeface="Georgia" panose="02040502050405020303" pitchFamily="18" charset="0"/>
                        <a:ea typeface="Calibri" charset="0"/>
                        <a:cs typeface="Calibri" charset="0"/>
                      </a:endParaRPr>
                    </a:p>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PCR amplification</a:t>
                      </a:r>
                      <a:endParaRPr lang="en-US" sz="1000" b="0" i="0" dirty="0">
                        <a:latin typeface="Georgia" panose="02040502050405020303" pitchFamily="18" charset="0"/>
                        <a:ea typeface="Calibri" charset="0"/>
                        <a:cs typeface="Calibri" charset="0"/>
                      </a:endParaRPr>
                    </a:p>
                  </a:txBody>
                  <a:tcPr marL="50800" marR="50800" marT="38100" marB="38100" anchor="ctr">
                    <a:lnL w="6350" cap="flat" cmpd="sng" algn="ctr">
                      <a:solidFill>
                        <a:srgbClr val="C8D8D4"/>
                      </a:solidFill>
                      <a:prstDash val="solid"/>
                      <a:round/>
                      <a:headEnd type="none" w="med" len="med"/>
                      <a:tailEnd type="none" w="med" len="med"/>
                    </a:lnL>
                    <a:lnR w="6350" cap="flat" cmpd="sng" algn="ctr">
                      <a:solidFill>
                        <a:srgbClr val="C8D8D4"/>
                      </a:solidFill>
                      <a:prstDash val="solid"/>
                      <a:round/>
                      <a:headEnd type="none" w="med" len="med"/>
                      <a:tailEnd type="none" w="med" len="med"/>
                    </a:lnR>
                    <a:lnT w="6350" cap="flat" cmpd="sng" algn="ctr">
                      <a:solidFill>
                        <a:srgbClr val="C8D8D4"/>
                      </a:solidFill>
                      <a:prstDash val="solid"/>
                      <a:round/>
                      <a:headEnd type="none" w="med" len="med"/>
                      <a:tailEnd type="none" w="med" len="med"/>
                    </a:lnT>
                    <a:lnB w="6350" cap="flat" cmpd="sng" algn="ctr">
                      <a:solidFill>
                        <a:srgbClr val="C8D8D4"/>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548640">
                <a:tc>
                  <a:txBody>
                    <a:bodyPr/>
                    <a:lstStyle/>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scATAC-seq</a:t>
                      </a:r>
                      <a:endParaRPr lang="en-US" sz="1000" b="0" i="0" dirty="0">
                        <a:latin typeface="Georgia" panose="02040502050405020303" pitchFamily="18" charset="0"/>
                        <a:ea typeface="Calibri" charset="0"/>
                        <a:cs typeface="Calibri" charset="0"/>
                      </a:endParaRPr>
                    </a:p>
                  </a:txBody>
                  <a:tcPr marL="50800" marR="50800" marT="38100" marB="38100" anchor="ctr">
                    <a:lnL w="6350" cap="flat" cmpd="sng" algn="ctr">
                      <a:solidFill>
                        <a:srgbClr val="C8D8D4"/>
                      </a:solidFill>
                      <a:prstDash val="solid"/>
                      <a:round/>
                      <a:headEnd type="none" w="med" len="med"/>
                      <a:tailEnd type="none" w="med" len="med"/>
                    </a:lnL>
                    <a:lnR w="6350" cap="flat" cmpd="sng" algn="ctr">
                      <a:solidFill>
                        <a:srgbClr val="C8D8D4"/>
                      </a:solidFill>
                      <a:prstDash val="solid"/>
                      <a:round/>
                      <a:headEnd type="none" w="med" len="med"/>
                      <a:tailEnd type="none" w="med" len="med"/>
                    </a:lnR>
                    <a:lnT w="6350" cap="flat" cmpd="sng" algn="ctr">
                      <a:solidFill>
                        <a:srgbClr val="C8D8D4"/>
                      </a:solidFill>
                      <a:prstDash val="solid"/>
                      <a:round/>
                      <a:headEnd type="none" w="med" len="med"/>
                      <a:tailEnd type="none" w="med" len="med"/>
                    </a:lnT>
                    <a:lnB w="6350" cap="flat" cmpd="sng" algn="ctr">
                      <a:solidFill>
                        <a:srgbClr val="C8D8D4"/>
                      </a:solidFill>
                      <a:prstDash val="solid"/>
                      <a:round/>
                      <a:headEnd type="none" w="med" len="med"/>
                      <a:tailEnd type="none" w="med" len="med"/>
                    </a:lnB>
                    <a:solidFill>
                      <a:srgbClr val="D1EDE8"/>
                    </a:solidFill>
                  </a:tcPr>
                </a:tc>
                <a:tc>
                  <a:txBody>
                    <a:bodyPr/>
                    <a:lstStyle/>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Binary / sparse</a:t>
                      </a:r>
                      <a:endParaRPr lang="en-US" sz="1000" b="0" i="0" dirty="0">
                        <a:latin typeface="Georgia" panose="02040502050405020303" pitchFamily="18" charset="0"/>
                        <a:ea typeface="Calibri" charset="0"/>
                        <a:cs typeface="Calibri" charset="0"/>
                      </a:endParaRPr>
                    </a:p>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counts</a:t>
                      </a:r>
                      <a:endParaRPr lang="en-US" sz="1000" b="0" i="0" dirty="0">
                        <a:latin typeface="Georgia" panose="02040502050405020303" pitchFamily="18" charset="0"/>
                        <a:ea typeface="Calibri" charset="0"/>
                        <a:cs typeface="Calibri" charset="0"/>
                      </a:endParaRPr>
                    </a:p>
                  </a:txBody>
                  <a:tcPr marL="50800" marR="50800" marT="38100" marB="38100" anchor="ctr">
                    <a:lnL w="6350" cap="flat" cmpd="sng" algn="ctr">
                      <a:solidFill>
                        <a:srgbClr val="C8D8D4"/>
                      </a:solidFill>
                      <a:prstDash val="solid"/>
                      <a:round/>
                      <a:headEnd type="none" w="med" len="med"/>
                      <a:tailEnd type="none" w="med" len="med"/>
                    </a:lnL>
                    <a:lnR w="6350" cap="flat" cmpd="sng" algn="ctr">
                      <a:solidFill>
                        <a:srgbClr val="C8D8D4"/>
                      </a:solidFill>
                      <a:prstDash val="solid"/>
                      <a:round/>
                      <a:headEnd type="none" w="med" len="med"/>
                      <a:tailEnd type="none" w="med" len="med"/>
                    </a:lnR>
                    <a:lnT w="6350" cap="flat" cmpd="sng" algn="ctr">
                      <a:solidFill>
                        <a:srgbClr val="C8D8D4"/>
                      </a:solidFill>
                      <a:prstDash val="solid"/>
                      <a:round/>
                      <a:headEnd type="none" w="med" len="med"/>
                      <a:tailEnd type="none" w="med" len="med"/>
                    </a:lnT>
                    <a:lnB w="6350" cap="flat" cmpd="sng" algn="ctr">
                      <a:solidFill>
                        <a:srgbClr val="C8D8D4"/>
                      </a:solidFill>
                      <a:prstDash val="solid"/>
                      <a:round/>
                      <a:headEnd type="none" w="med" len="med"/>
                      <a:tailEnd type="none" w="med" len="med"/>
                    </a:lnB>
                    <a:solidFill>
                      <a:srgbClr val="D1EDE8"/>
                    </a:solidFill>
                  </a:tcPr>
                </a:tc>
                <a:tc>
                  <a:txBody>
                    <a:bodyPr/>
                    <a:lstStyle/>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100K–500K</a:t>
                      </a:r>
                      <a:endParaRPr lang="en-US" sz="1000" b="0" i="0" dirty="0">
                        <a:latin typeface="Georgia" panose="02040502050405020303" pitchFamily="18" charset="0"/>
                        <a:ea typeface="Calibri" charset="0"/>
                        <a:cs typeface="Calibri" charset="0"/>
                      </a:endParaRPr>
                    </a:p>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peaks</a:t>
                      </a:r>
                      <a:endParaRPr lang="en-US" sz="1000" b="0" i="0" dirty="0">
                        <a:latin typeface="Georgia" panose="02040502050405020303" pitchFamily="18" charset="0"/>
                        <a:ea typeface="Calibri" charset="0"/>
                        <a:cs typeface="Calibri" charset="0"/>
                      </a:endParaRPr>
                    </a:p>
                  </a:txBody>
                  <a:tcPr marL="50800" marR="50800" marT="38100" marB="38100" anchor="ctr">
                    <a:lnL w="6350" cap="flat" cmpd="sng" algn="ctr">
                      <a:solidFill>
                        <a:srgbClr val="C8D8D4"/>
                      </a:solidFill>
                      <a:prstDash val="solid"/>
                      <a:round/>
                      <a:headEnd type="none" w="med" len="med"/>
                      <a:tailEnd type="none" w="med" len="med"/>
                    </a:lnL>
                    <a:lnR w="6350" cap="flat" cmpd="sng" algn="ctr">
                      <a:solidFill>
                        <a:srgbClr val="C8D8D4"/>
                      </a:solidFill>
                      <a:prstDash val="solid"/>
                      <a:round/>
                      <a:headEnd type="none" w="med" len="med"/>
                      <a:tailEnd type="none" w="med" len="med"/>
                    </a:lnR>
                    <a:lnT w="6350" cap="flat" cmpd="sng" algn="ctr">
                      <a:solidFill>
                        <a:srgbClr val="C8D8D4"/>
                      </a:solidFill>
                      <a:prstDash val="solid"/>
                      <a:round/>
                      <a:headEnd type="none" w="med" len="med"/>
                      <a:tailEnd type="none" w="med" len="med"/>
                    </a:lnT>
                    <a:lnB w="6350" cap="flat" cmpd="sng" algn="ctr">
                      <a:solidFill>
                        <a:srgbClr val="C8D8D4"/>
                      </a:solidFill>
                      <a:prstDash val="solid"/>
                      <a:round/>
                      <a:headEnd type="none" w="med" len="med"/>
                      <a:tailEnd type="none" w="med" len="med"/>
                    </a:lnB>
                    <a:solidFill>
                      <a:srgbClr val="D1EDE8"/>
                    </a:solidFill>
                  </a:tcPr>
                </a:tc>
                <a:tc>
                  <a:txBody>
                    <a:bodyPr/>
                    <a:lstStyle/>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90–99%</a:t>
                      </a:r>
                      <a:endParaRPr lang="en-US" sz="1000" b="0" i="0" dirty="0">
                        <a:latin typeface="Georgia" panose="02040502050405020303" pitchFamily="18" charset="0"/>
                        <a:ea typeface="Calibri" charset="0"/>
                        <a:cs typeface="Calibri" charset="0"/>
                      </a:endParaRPr>
                    </a:p>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dropout</a:t>
                      </a:r>
                      <a:endParaRPr lang="en-US" sz="1000" b="0" i="0" dirty="0">
                        <a:latin typeface="Georgia" panose="02040502050405020303" pitchFamily="18" charset="0"/>
                        <a:ea typeface="Calibri" charset="0"/>
                        <a:cs typeface="Calibri" charset="0"/>
                      </a:endParaRPr>
                    </a:p>
                  </a:txBody>
                  <a:tcPr marL="50800" marR="50800" marT="38100" marB="38100" anchor="ctr">
                    <a:lnL w="6350" cap="flat" cmpd="sng" algn="ctr">
                      <a:solidFill>
                        <a:srgbClr val="C8D8D4"/>
                      </a:solidFill>
                      <a:prstDash val="solid"/>
                      <a:round/>
                      <a:headEnd type="none" w="med" len="med"/>
                      <a:tailEnd type="none" w="med" len="med"/>
                    </a:lnL>
                    <a:lnR w="6350" cap="flat" cmpd="sng" algn="ctr">
                      <a:solidFill>
                        <a:srgbClr val="C8D8D4"/>
                      </a:solidFill>
                      <a:prstDash val="solid"/>
                      <a:round/>
                      <a:headEnd type="none" w="med" len="med"/>
                      <a:tailEnd type="none" w="med" len="med"/>
                    </a:lnR>
                    <a:lnT w="6350" cap="flat" cmpd="sng" algn="ctr">
                      <a:solidFill>
                        <a:srgbClr val="C8D8D4"/>
                      </a:solidFill>
                      <a:prstDash val="solid"/>
                      <a:round/>
                      <a:headEnd type="none" w="med" len="med"/>
                      <a:tailEnd type="none" w="med" len="med"/>
                    </a:lnT>
                    <a:lnB w="6350" cap="flat" cmpd="sng" algn="ctr">
                      <a:solidFill>
                        <a:srgbClr val="C8D8D4"/>
                      </a:solidFill>
                      <a:prstDash val="solid"/>
                      <a:round/>
                      <a:headEnd type="none" w="med" len="med"/>
                      <a:tailEnd type="none" w="med" len="med"/>
                    </a:lnB>
                    <a:solidFill>
                      <a:srgbClr val="D1EDE8"/>
                    </a:solidFill>
                  </a:tcPr>
                </a:tc>
                <a:tc>
                  <a:txBody>
                    <a:bodyPr/>
                    <a:lstStyle/>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Hours–days</a:t>
                      </a:r>
                      <a:endParaRPr lang="en-US" sz="1000" b="0" i="0" dirty="0">
                        <a:latin typeface="Georgia" panose="02040502050405020303" pitchFamily="18" charset="0"/>
                        <a:ea typeface="Calibri" charset="0"/>
                        <a:cs typeface="Calibri" charset="0"/>
                      </a:endParaRPr>
                    </a:p>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(chromatin state)</a:t>
                      </a:r>
                      <a:endParaRPr lang="en-US" sz="1000" b="0" i="0" dirty="0">
                        <a:latin typeface="Georgia" panose="02040502050405020303" pitchFamily="18" charset="0"/>
                        <a:ea typeface="Calibri" charset="0"/>
                        <a:cs typeface="Calibri" charset="0"/>
                      </a:endParaRPr>
                    </a:p>
                  </a:txBody>
                  <a:tcPr marL="50800" marR="50800" marT="38100" marB="38100" anchor="ctr">
                    <a:lnL w="6350" cap="flat" cmpd="sng" algn="ctr">
                      <a:solidFill>
                        <a:srgbClr val="C8D8D4"/>
                      </a:solidFill>
                      <a:prstDash val="solid"/>
                      <a:round/>
                      <a:headEnd type="none" w="med" len="med"/>
                      <a:tailEnd type="none" w="med" len="med"/>
                    </a:lnL>
                    <a:lnR w="6350" cap="flat" cmpd="sng" algn="ctr">
                      <a:solidFill>
                        <a:srgbClr val="C8D8D4"/>
                      </a:solidFill>
                      <a:prstDash val="solid"/>
                      <a:round/>
                      <a:headEnd type="none" w="med" len="med"/>
                      <a:tailEnd type="none" w="med" len="med"/>
                    </a:lnR>
                    <a:lnT w="6350" cap="flat" cmpd="sng" algn="ctr">
                      <a:solidFill>
                        <a:srgbClr val="C8D8D4"/>
                      </a:solidFill>
                      <a:prstDash val="solid"/>
                      <a:round/>
                      <a:headEnd type="none" w="med" len="med"/>
                      <a:tailEnd type="none" w="med" len="med"/>
                    </a:lnT>
                    <a:lnB w="6350" cap="flat" cmpd="sng" algn="ctr">
                      <a:solidFill>
                        <a:srgbClr val="C8D8D4"/>
                      </a:solidFill>
                      <a:prstDash val="solid"/>
                      <a:round/>
                      <a:headEnd type="none" w="med" len="med"/>
                      <a:tailEnd type="none" w="med" len="med"/>
                    </a:lnB>
                    <a:solidFill>
                      <a:srgbClr val="D1EDE8"/>
                    </a:solidFill>
                  </a:tcPr>
                </a:tc>
                <a:tc>
                  <a:txBody>
                    <a:bodyPr/>
                    <a:lstStyle/>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Tn5 insertion bias</a:t>
                      </a:r>
                      <a:endParaRPr lang="en-US" sz="1000" b="0" i="0" dirty="0">
                        <a:latin typeface="Georgia" panose="02040502050405020303" pitchFamily="18" charset="0"/>
                        <a:ea typeface="Calibri" charset="0"/>
                        <a:cs typeface="Calibri" charset="0"/>
                      </a:endParaRPr>
                    </a:p>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Low copy number</a:t>
                      </a:r>
                      <a:endParaRPr lang="en-US" sz="1000" b="0" i="0" dirty="0">
                        <a:latin typeface="Georgia" panose="02040502050405020303" pitchFamily="18" charset="0"/>
                        <a:ea typeface="Calibri" charset="0"/>
                        <a:cs typeface="Calibri" charset="0"/>
                      </a:endParaRPr>
                    </a:p>
                  </a:txBody>
                  <a:tcPr marL="50800" marR="50800" marT="38100" marB="38100" anchor="ctr">
                    <a:lnL w="6350" cap="flat" cmpd="sng" algn="ctr">
                      <a:solidFill>
                        <a:srgbClr val="C8D8D4"/>
                      </a:solidFill>
                      <a:prstDash val="solid"/>
                      <a:round/>
                      <a:headEnd type="none" w="med" len="med"/>
                      <a:tailEnd type="none" w="med" len="med"/>
                    </a:lnL>
                    <a:lnR w="6350" cap="flat" cmpd="sng" algn="ctr">
                      <a:solidFill>
                        <a:srgbClr val="C8D8D4"/>
                      </a:solidFill>
                      <a:prstDash val="solid"/>
                      <a:round/>
                      <a:headEnd type="none" w="med" len="med"/>
                      <a:tailEnd type="none" w="med" len="med"/>
                    </a:lnR>
                    <a:lnT w="6350" cap="flat" cmpd="sng" algn="ctr">
                      <a:solidFill>
                        <a:srgbClr val="C8D8D4"/>
                      </a:solidFill>
                      <a:prstDash val="solid"/>
                      <a:round/>
                      <a:headEnd type="none" w="med" len="med"/>
                      <a:tailEnd type="none" w="med" len="med"/>
                    </a:lnT>
                    <a:lnB w="6350" cap="flat" cmpd="sng" algn="ctr">
                      <a:solidFill>
                        <a:srgbClr val="C8D8D4"/>
                      </a:solidFill>
                      <a:prstDash val="solid"/>
                      <a:round/>
                      <a:headEnd type="none" w="med" len="med"/>
                      <a:tailEnd type="none" w="med" len="med"/>
                    </a:lnB>
                    <a:solidFill>
                      <a:srgbClr val="D1EDE8"/>
                    </a:solidFill>
                  </a:tcPr>
                </a:tc>
                <a:extLst>
                  <a:ext uri="{0D108BD9-81ED-4DB2-BD59-A6C34878D82A}">
                    <a16:rowId xmlns:a16="http://schemas.microsoft.com/office/drawing/2014/main" val="10002"/>
                  </a:ext>
                </a:extLst>
              </a:tr>
              <a:tr h="548640">
                <a:tc>
                  <a:txBody>
                    <a:bodyPr/>
                    <a:lstStyle/>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Proteomics</a:t>
                      </a:r>
                      <a:endParaRPr lang="en-US" sz="1000" b="0" i="0" dirty="0">
                        <a:latin typeface="Georgia" panose="02040502050405020303" pitchFamily="18" charset="0"/>
                        <a:ea typeface="Calibri" charset="0"/>
                        <a:cs typeface="Calibri" charset="0"/>
                      </a:endParaRPr>
                    </a:p>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(MS-based)</a:t>
                      </a:r>
                      <a:endParaRPr lang="en-US" sz="1000" b="0" i="0" dirty="0">
                        <a:latin typeface="Georgia" panose="02040502050405020303" pitchFamily="18" charset="0"/>
                        <a:ea typeface="Calibri" charset="0"/>
                        <a:cs typeface="Calibri" charset="0"/>
                      </a:endParaRPr>
                    </a:p>
                  </a:txBody>
                  <a:tcPr marL="50800" marR="50800" marT="38100" marB="38100" anchor="ctr">
                    <a:lnL w="6350" cap="flat" cmpd="sng" algn="ctr">
                      <a:solidFill>
                        <a:srgbClr val="C8D8D4"/>
                      </a:solidFill>
                      <a:prstDash val="solid"/>
                      <a:round/>
                      <a:headEnd type="none" w="med" len="med"/>
                      <a:tailEnd type="none" w="med" len="med"/>
                    </a:lnL>
                    <a:lnR w="6350" cap="flat" cmpd="sng" algn="ctr">
                      <a:solidFill>
                        <a:srgbClr val="C8D8D4"/>
                      </a:solidFill>
                      <a:prstDash val="solid"/>
                      <a:round/>
                      <a:headEnd type="none" w="med" len="med"/>
                      <a:tailEnd type="none" w="med" len="med"/>
                    </a:lnR>
                    <a:lnT w="6350" cap="flat" cmpd="sng" algn="ctr">
                      <a:solidFill>
                        <a:srgbClr val="C8D8D4"/>
                      </a:solidFill>
                      <a:prstDash val="solid"/>
                      <a:round/>
                      <a:headEnd type="none" w="med" len="med"/>
                      <a:tailEnd type="none" w="med" len="med"/>
                    </a:lnT>
                    <a:lnB w="6350" cap="flat" cmpd="sng" algn="ctr">
                      <a:solidFill>
                        <a:srgbClr val="C8D8D4"/>
                      </a:solidFill>
                      <a:prstDash val="solid"/>
                      <a:round/>
                      <a:headEnd type="none" w="med" len="med"/>
                      <a:tailEnd type="none" w="med" len="med"/>
                    </a:lnB>
                    <a:solidFill>
                      <a:srgbClr val="FFFFFF"/>
                    </a:solidFill>
                  </a:tcPr>
                </a:tc>
                <a:tc>
                  <a:txBody>
                    <a:bodyPr/>
                    <a:lstStyle/>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Continuous</a:t>
                      </a:r>
                      <a:endParaRPr lang="en-US" sz="1000" b="0" i="0" dirty="0">
                        <a:latin typeface="Georgia" panose="02040502050405020303" pitchFamily="18" charset="0"/>
                        <a:ea typeface="Calibri" charset="0"/>
                        <a:cs typeface="Calibri" charset="0"/>
                      </a:endParaRPr>
                    </a:p>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intensity</a:t>
                      </a:r>
                      <a:endParaRPr lang="en-US" sz="1000" b="0" i="0" dirty="0">
                        <a:latin typeface="Georgia" panose="02040502050405020303" pitchFamily="18" charset="0"/>
                        <a:ea typeface="Calibri" charset="0"/>
                        <a:cs typeface="Calibri" charset="0"/>
                      </a:endParaRPr>
                    </a:p>
                  </a:txBody>
                  <a:tcPr marL="50800" marR="50800" marT="38100" marB="38100" anchor="ctr">
                    <a:lnL w="6350" cap="flat" cmpd="sng" algn="ctr">
                      <a:solidFill>
                        <a:srgbClr val="C8D8D4"/>
                      </a:solidFill>
                      <a:prstDash val="solid"/>
                      <a:round/>
                      <a:headEnd type="none" w="med" len="med"/>
                      <a:tailEnd type="none" w="med" len="med"/>
                    </a:lnL>
                    <a:lnR w="6350" cap="flat" cmpd="sng" algn="ctr">
                      <a:solidFill>
                        <a:srgbClr val="C8D8D4"/>
                      </a:solidFill>
                      <a:prstDash val="solid"/>
                      <a:round/>
                      <a:headEnd type="none" w="med" len="med"/>
                      <a:tailEnd type="none" w="med" len="med"/>
                    </a:lnR>
                    <a:lnT w="6350" cap="flat" cmpd="sng" algn="ctr">
                      <a:solidFill>
                        <a:srgbClr val="C8D8D4"/>
                      </a:solidFill>
                      <a:prstDash val="solid"/>
                      <a:round/>
                      <a:headEnd type="none" w="med" len="med"/>
                      <a:tailEnd type="none" w="med" len="med"/>
                    </a:lnT>
                    <a:lnB w="6350" cap="flat" cmpd="sng" algn="ctr">
                      <a:solidFill>
                        <a:srgbClr val="C8D8D4"/>
                      </a:solidFill>
                      <a:prstDash val="solid"/>
                      <a:round/>
                      <a:headEnd type="none" w="med" len="med"/>
                      <a:tailEnd type="none" w="med" len="med"/>
                    </a:lnB>
                    <a:solidFill>
                      <a:srgbClr val="FFFFFF"/>
                    </a:solidFill>
                  </a:tcPr>
                </a:tc>
                <a:tc>
                  <a:txBody>
                    <a:bodyPr/>
                    <a:lstStyle/>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5,000–10,000</a:t>
                      </a:r>
                      <a:endParaRPr lang="en-US" sz="1000" b="0" i="0" dirty="0">
                        <a:latin typeface="Georgia" panose="02040502050405020303" pitchFamily="18" charset="0"/>
                        <a:ea typeface="Calibri" charset="0"/>
                        <a:cs typeface="Calibri" charset="0"/>
                      </a:endParaRPr>
                    </a:p>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proteins</a:t>
                      </a:r>
                      <a:endParaRPr lang="en-US" sz="1000" b="0" i="0" dirty="0">
                        <a:latin typeface="Georgia" panose="02040502050405020303" pitchFamily="18" charset="0"/>
                        <a:ea typeface="Calibri" charset="0"/>
                        <a:cs typeface="Calibri" charset="0"/>
                      </a:endParaRPr>
                    </a:p>
                  </a:txBody>
                  <a:tcPr marL="50800" marR="50800" marT="38100" marB="38100" anchor="ctr">
                    <a:lnL w="6350" cap="flat" cmpd="sng" algn="ctr">
                      <a:solidFill>
                        <a:srgbClr val="C8D8D4"/>
                      </a:solidFill>
                      <a:prstDash val="solid"/>
                      <a:round/>
                      <a:headEnd type="none" w="med" len="med"/>
                      <a:tailEnd type="none" w="med" len="med"/>
                    </a:lnL>
                    <a:lnR w="6350" cap="flat" cmpd="sng" algn="ctr">
                      <a:solidFill>
                        <a:srgbClr val="C8D8D4"/>
                      </a:solidFill>
                      <a:prstDash val="solid"/>
                      <a:round/>
                      <a:headEnd type="none" w="med" len="med"/>
                      <a:tailEnd type="none" w="med" len="med"/>
                    </a:lnR>
                    <a:lnT w="6350" cap="flat" cmpd="sng" algn="ctr">
                      <a:solidFill>
                        <a:srgbClr val="C8D8D4"/>
                      </a:solidFill>
                      <a:prstDash val="solid"/>
                      <a:round/>
                      <a:headEnd type="none" w="med" len="med"/>
                      <a:tailEnd type="none" w="med" len="med"/>
                    </a:lnT>
                    <a:lnB w="6350" cap="flat" cmpd="sng" algn="ctr">
                      <a:solidFill>
                        <a:srgbClr val="C8D8D4"/>
                      </a:solidFill>
                      <a:prstDash val="solid"/>
                      <a:round/>
                      <a:headEnd type="none" w="med" len="med"/>
                      <a:tailEnd type="none" w="med" len="med"/>
                    </a:lnB>
                    <a:solidFill>
                      <a:srgbClr val="FFFFFF"/>
                    </a:solidFill>
                  </a:tcPr>
                </a:tc>
                <a:tc>
                  <a:txBody>
                    <a:bodyPr/>
                    <a:lstStyle/>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N/A</a:t>
                      </a:r>
                      <a:endParaRPr lang="en-US" sz="1000" b="0" i="0" dirty="0">
                        <a:latin typeface="Georgia" panose="02040502050405020303" pitchFamily="18" charset="0"/>
                        <a:ea typeface="Calibri" charset="0"/>
                        <a:cs typeface="Calibri" charset="0"/>
                      </a:endParaRPr>
                    </a:p>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(bulk typical)</a:t>
                      </a:r>
                      <a:endParaRPr lang="en-US" sz="1000" b="0" i="0" dirty="0">
                        <a:latin typeface="Georgia" panose="02040502050405020303" pitchFamily="18" charset="0"/>
                        <a:ea typeface="Calibri" charset="0"/>
                        <a:cs typeface="Calibri" charset="0"/>
                      </a:endParaRPr>
                    </a:p>
                  </a:txBody>
                  <a:tcPr marL="50800" marR="50800" marT="38100" marB="38100" anchor="ctr">
                    <a:lnL w="6350" cap="flat" cmpd="sng" algn="ctr">
                      <a:solidFill>
                        <a:srgbClr val="C8D8D4"/>
                      </a:solidFill>
                      <a:prstDash val="solid"/>
                      <a:round/>
                      <a:headEnd type="none" w="med" len="med"/>
                      <a:tailEnd type="none" w="med" len="med"/>
                    </a:lnL>
                    <a:lnR w="6350" cap="flat" cmpd="sng" algn="ctr">
                      <a:solidFill>
                        <a:srgbClr val="C8D8D4"/>
                      </a:solidFill>
                      <a:prstDash val="solid"/>
                      <a:round/>
                      <a:headEnd type="none" w="med" len="med"/>
                      <a:tailEnd type="none" w="med" len="med"/>
                    </a:lnR>
                    <a:lnT w="6350" cap="flat" cmpd="sng" algn="ctr">
                      <a:solidFill>
                        <a:srgbClr val="C8D8D4"/>
                      </a:solidFill>
                      <a:prstDash val="solid"/>
                      <a:round/>
                      <a:headEnd type="none" w="med" len="med"/>
                      <a:tailEnd type="none" w="med" len="med"/>
                    </a:lnT>
                    <a:lnB w="6350" cap="flat" cmpd="sng" algn="ctr">
                      <a:solidFill>
                        <a:srgbClr val="C8D8D4"/>
                      </a:solidFill>
                      <a:prstDash val="solid"/>
                      <a:round/>
                      <a:headEnd type="none" w="med" len="med"/>
                      <a:tailEnd type="none" w="med" len="med"/>
                    </a:lnB>
                    <a:solidFill>
                      <a:srgbClr val="FFFFFF"/>
                    </a:solidFill>
                  </a:tcPr>
                </a:tc>
                <a:tc>
                  <a:txBody>
                    <a:bodyPr/>
                    <a:lstStyle/>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Hours–days</a:t>
                      </a:r>
                      <a:endParaRPr lang="en-US" sz="1000" b="0" i="0" dirty="0">
                        <a:latin typeface="Georgia" panose="02040502050405020303" pitchFamily="18" charset="0"/>
                        <a:ea typeface="Calibri" charset="0"/>
                        <a:cs typeface="Calibri" charset="0"/>
                      </a:endParaRPr>
                    </a:p>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(protein half-life)</a:t>
                      </a:r>
                      <a:endParaRPr lang="en-US" sz="1000" b="0" i="0" dirty="0">
                        <a:latin typeface="Georgia" panose="02040502050405020303" pitchFamily="18" charset="0"/>
                        <a:ea typeface="Calibri" charset="0"/>
                        <a:cs typeface="Calibri" charset="0"/>
                      </a:endParaRPr>
                    </a:p>
                  </a:txBody>
                  <a:tcPr marL="50800" marR="50800" marT="38100" marB="38100" anchor="ctr">
                    <a:lnL w="6350" cap="flat" cmpd="sng" algn="ctr">
                      <a:solidFill>
                        <a:srgbClr val="C8D8D4"/>
                      </a:solidFill>
                      <a:prstDash val="solid"/>
                      <a:round/>
                      <a:headEnd type="none" w="med" len="med"/>
                      <a:tailEnd type="none" w="med" len="med"/>
                    </a:lnL>
                    <a:lnR w="6350" cap="flat" cmpd="sng" algn="ctr">
                      <a:solidFill>
                        <a:srgbClr val="C8D8D4"/>
                      </a:solidFill>
                      <a:prstDash val="solid"/>
                      <a:round/>
                      <a:headEnd type="none" w="med" len="med"/>
                      <a:tailEnd type="none" w="med" len="med"/>
                    </a:lnR>
                    <a:lnT w="6350" cap="flat" cmpd="sng" algn="ctr">
                      <a:solidFill>
                        <a:srgbClr val="C8D8D4"/>
                      </a:solidFill>
                      <a:prstDash val="solid"/>
                      <a:round/>
                      <a:headEnd type="none" w="med" len="med"/>
                      <a:tailEnd type="none" w="med" len="med"/>
                    </a:lnT>
                    <a:lnB w="6350" cap="flat" cmpd="sng" algn="ctr">
                      <a:solidFill>
                        <a:srgbClr val="C8D8D4"/>
                      </a:solidFill>
                      <a:prstDash val="solid"/>
                      <a:round/>
                      <a:headEnd type="none" w="med" len="med"/>
                      <a:tailEnd type="none" w="med" len="med"/>
                    </a:lnB>
                    <a:solidFill>
                      <a:srgbClr val="FFFFFF"/>
                    </a:solidFill>
                  </a:tcPr>
                </a:tc>
                <a:tc>
                  <a:txBody>
                    <a:bodyPr/>
                    <a:lstStyle/>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Ionization</a:t>
                      </a:r>
                      <a:endParaRPr lang="en-US" sz="1000" b="0" i="0" dirty="0">
                        <a:latin typeface="Georgia" panose="02040502050405020303" pitchFamily="18" charset="0"/>
                        <a:ea typeface="Calibri" charset="0"/>
                        <a:cs typeface="Calibri" charset="0"/>
                      </a:endParaRPr>
                    </a:p>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suppression</a:t>
                      </a:r>
                      <a:endParaRPr lang="en-US" sz="1000" b="0" i="0" dirty="0">
                        <a:latin typeface="Georgia" panose="02040502050405020303" pitchFamily="18" charset="0"/>
                        <a:ea typeface="Calibri" charset="0"/>
                        <a:cs typeface="Calibri" charset="0"/>
                      </a:endParaRPr>
                    </a:p>
                  </a:txBody>
                  <a:tcPr marL="50800" marR="50800" marT="38100" marB="38100" anchor="ctr">
                    <a:lnL w="6350" cap="flat" cmpd="sng" algn="ctr">
                      <a:solidFill>
                        <a:srgbClr val="C8D8D4"/>
                      </a:solidFill>
                      <a:prstDash val="solid"/>
                      <a:round/>
                      <a:headEnd type="none" w="med" len="med"/>
                      <a:tailEnd type="none" w="med" len="med"/>
                    </a:lnL>
                    <a:lnR w="6350" cap="flat" cmpd="sng" algn="ctr">
                      <a:solidFill>
                        <a:srgbClr val="C8D8D4"/>
                      </a:solidFill>
                      <a:prstDash val="solid"/>
                      <a:round/>
                      <a:headEnd type="none" w="med" len="med"/>
                      <a:tailEnd type="none" w="med" len="med"/>
                    </a:lnR>
                    <a:lnT w="6350" cap="flat" cmpd="sng" algn="ctr">
                      <a:solidFill>
                        <a:srgbClr val="C8D8D4"/>
                      </a:solidFill>
                      <a:prstDash val="solid"/>
                      <a:round/>
                      <a:headEnd type="none" w="med" len="med"/>
                      <a:tailEnd type="none" w="med" len="med"/>
                    </a:lnT>
                    <a:lnB w="6350" cap="flat" cmpd="sng" algn="ctr">
                      <a:solidFill>
                        <a:srgbClr val="C8D8D4"/>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548640">
                <a:tc>
                  <a:txBody>
                    <a:bodyPr/>
                    <a:lstStyle/>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Methylation</a:t>
                      </a:r>
                      <a:endParaRPr lang="en-US" sz="1000" b="0" i="0" dirty="0">
                        <a:latin typeface="Georgia" panose="02040502050405020303" pitchFamily="18" charset="0"/>
                        <a:ea typeface="Calibri" charset="0"/>
                        <a:cs typeface="Calibri" charset="0"/>
                      </a:endParaRPr>
                    </a:p>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(450K/EPIC)</a:t>
                      </a:r>
                      <a:endParaRPr lang="en-US" sz="1000" b="0" i="0" dirty="0">
                        <a:latin typeface="Georgia" panose="02040502050405020303" pitchFamily="18" charset="0"/>
                        <a:ea typeface="Calibri" charset="0"/>
                        <a:cs typeface="Calibri" charset="0"/>
                      </a:endParaRPr>
                    </a:p>
                  </a:txBody>
                  <a:tcPr marL="50800" marR="50800" marT="38100" marB="38100" anchor="ctr">
                    <a:lnL w="6350" cap="flat" cmpd="sng" algn="ctr">
                      <a:solidFill>
                        <a:srgbClr val="C8D8D4"/>
                      </a:solidFill>
                      <a:prstDash val="solid"/>
                      <a:round/>
                      <a:headEnd type="none" w="med" len="med"/>
                      <a:tailEnd type="none" w="med" len="med"/>
                    </a:lnL>
                    <a:lnR w="6350" cap="flat" cmpd="sng" algn="ctr">
                      <a:solidFill>
                        <a:srgbClr val="C8D8D4"/>
                      </a:solidFill>
                      <a:prstDash val="solid"/>
                      <a:round/>
                      <a:headEnd type="none" w="med" len="med"/>
                      <a:tailEnd type="none" w="med" len="med"/>
                    </a:lnR>
                    <a:lnT w="6350" cap="flat" cmpd="sng" algn="ctr">
                      <a:solidFill>
                        <a:srgbClr val="C8D8D4"/>
                      </a:solidFill>
                      <a:prstDash val="solid"/>
                      <a:round/>
                      <a:headEnd type="none" w="med" len="med"/>
                      <a:tailEnd type="none" w="med" len="med"/>
                    </a:lnT>
                    <a:lnB w="6350" cap="flat" cmpd="sng" algn="ctr">
                      <a:solidFill>
                        <a:srgbClr val="C8D8D4"/>
                      </a:solidFill>
                      <a:prstDash val="solid"/>
                      <a:round/>
                      <a:headEnd type="none" w="med" len="med"/>
                      <a:tailEnd type="none" w="med" len="med"/>
                    </a:lnB>
                    <a:solidFill>
                      <a:srgbClr val="D1EDE8"/>
                    </a:solidFill>
                  </a:tcPr>
                </a:tc>
                <a:tc>
                  <a:txBody>
                    <a:bodyPr/>
                    <a:lstStyle/>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Beta values</a:t>
                      </a:r>
                      <a:endParaRPr lang="en-US" sz="1000" b="0" i="0" dirty="0">
                        <a:latin typeface="Georgia" panose="02040502050405020303" pitchFamily="18" charset="0"/>
                        <a:ea typeface="Calibri" charset="0"/>
                        <a:cs typeface="Calibri" charset="0"/>
                      </a:endParaRPr>
                    </a:p>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(0–1 bounded)</a:t>
                      </a:r>
                      <a:endParaRPr lang="en-US" sz="1000" b="0" i="0" dirty="0">
                        <a:latin typeface="Georgia" panose="02040502050405020303" pitchFamily="18" charset="0"/>
                        <a:ea typeface="Calibri" charset="0"/>
                        <a:cs typeface="Calibri" charset="0"/>
                      </a:endParaRPr>
                    </a:p>
                  </a:txBody>
                  <a:tcPr marL="50800" marR="50800" marT="38100" marB="38100" anchor="ctr">
                    <a:lnL w="6350" cap="flat" cmpd="sng" algn="ctr">
                      <a:solidFill>
                        <a:srgbClr val="C8D8D4"/>
                      </a:solidFill>
                      <a:prstDash val="solid"/>
                      <a:round/>
                      <a:headEnd type="none" w="med" len="med"/>
                      <a:tailEnd type="none" w="med" len="med"/>
                    </a:lnL>
                    <a:lnR w="6350" cap="flat" cmpd="sng" algn="ctr">
                      <a:solidFill>
                        <a:srgbClr val="C8D8D4"/>
                      </a:solidFill>
                      <a:prstDash val="solid"/>
                      <a:round/>
                      <a:headEnd type="none" w="med" len="med"/>
                      <a:tailEnd type="none" w="med" len="med"/>
                    </a:lnR>
                    <a:lnT w="6350" cap="flat" cmpd="sng" algn="ctr">
                      <a:solidFill>
                        <a:srgbClr val="C8D8D4"/>
                      </a:solidFill>
                      <a:prstDash val="solid"/>
                      <a:round/>
                      <a:headEnd type="none" w="med" len="med"/>
                      <a:tailEnd type="none" w="med" len="med"/>
                    </a:lnT>
                    <a:lnB w="6350" cap="flat" cmpd="sng" algn="ctr">
                      <a:solidFill>
                        <a:srgbClr val="C8D8D4"/>
                      </a:solidFill>
                      <a:prstDash val="solid"/>
                      <a:round/>
                      <a:headEnd type="none" w="med" len="med"/>
                      <a:tailEnd type="none" w="med" len="med"/>
                    </a:lnB>
                    <a:solidFill>
                      <a:srgbClr val="D1EDE8"/>
                    </a:solidFill>
                  </a:tcPr>
                </a:tc>
                <a:tc>
                  <a:txBody>
                    <a:bodyPr/>
                    <a:lstStyle/>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450K–850K</a:t>
                      </a:r>
                      <a:endParaRPr lang="en-US" sz="1000" b="0" i="0" dirty="0">
                        <a:latin typeface="Georgia" panose="02040502050405020303" pitchFamily="18" charset="0"/>
                        <a:ea typeface="Calibri" charset="0"/>
                        <a:cs typeface="Calibri" charset="0"/>
                      </a:endParaRPr>
                    </a:p>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CpG sites</a:t>
                      </a:r>
                      <a:endParaRPr lang="en-US" sz="1000" b="0" i="0" dirty="0">
                        <a:latin typeface="Georgia" panose="02040502050405020303" pitchFamily="18" charset="0"/>
                        <a:ea typeface="Calibri" charset="0"/>
                        <a:cs typeface="Calibri" charset="0"/>
                      </a:endParaRPr>
                    </a:p>
                  </a:txBody>
                  <a:tcPr marL="50800" marR="50800" marT="38100" marB="38100" anchor="ctr">
                    <a:lnL w="6350" cap="flat" cmpd="sng" algn="ctr">
                      <a:solidFill>
                        <a:srgbClr val="C8D8D4"/>
                      </a:solidFill>
                      <a:prstDash val="solid"/>
                      <a:round/>
                      <a:headEnd type="none" w="med" len="med"/>
                      <a:tailEnd type="none" w="med" len="med"/>
                    </a:lnL>
                    <a:lnR w="6350" cap="flat" cmpd="sng" algn="ctr">
                      <a:solidFill>
                        <a:srgbClr val="C8D8D4"/>
                      </a:solidFill>
                      <a:prstDash val="solid"/>
                      <a:round/>
                      <a:headEnd type="none" w="med" len="med"/>
                      <a:tailEnd type="none" w="med" len="med"/>
                    </a:lnR>
                    <a:lnT w="6350" cap="flat" cmpd="sng" algn="ctr">
                      <a:solidFill>
                        <a:srgbClr val="C8D8D4"/>
                      </a:solidFill>
                      <a:prstDash val="solid"/>
                      <a:round/>
                      <a:headEnd type="none" w="med" len="med"/>
                      <a:tailEnd type="none" w="med" len="med"/>
                    </a:lnT>
                    <a:lnB w="6350" cap="flat" cmpd="sng" algn="ctr">
                      <a:solidFill>
                        <a:srgbClr val="C8D8D4"/>
                      </a:solidFill>
                      <a:prstDash val="solid"/>
                      <a:round/>
                      <a:headEnd type="none" w="med" len="med"/>
                      <a:tailEnd type="none" w="med" len="med"/>
                    </a:lnB>
                    <a:solidFill>
                      <a:srgbClr val="D1EDE8"/>
                    </a:solidFill>
                  </a:tcPr>
                </a:tc>
                <a:tc>
                  <a:txBody>
                    <a:bodyPr/>
                    <a:lstStyle/>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N/A</a:t>
                      </a:r>
                      <a:endParaRPr lang="en-US" sz="1000" b="0" i="0" dirty="0">
                        <a:latin typeface="Georgia" panose="02040502050405020303" pitchFamily="18" charset="0"/>
                        <a:ea typeface="Calibri" charset="0"/>
                        <a:cs typeface="Calibri" charset="0"/>
                      </a:endParaRPr>
                    </a:p>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(array-based)</a:t>
                      </a:r>
                      <a:endParaRPr lang="en-US" sz="1000" b="0" i="0" dirty="0">
                        <a:latin typeface="Georgia" panose="02040502050405020303" pitchFamily="18" charset="0"/>
                        <a:ea typeface="Calibri" charset="0"/>
                        <a:cs typeface="Calibri" charset="0"/>
                      </a:endParaRPr>
                    </a:p>
                  </a:txBody>
                  <a:tcPr marL="50800" marR="50800" marT="38100" marB="38100" anchor="ctr">
                    <a:lnL w="6350" cap="flat" cmpd="sng" algn="ctr">
                      <a:solidFill>
                        <a:srgbClr val="C8D8D4"/>
                      </a:solidFill>
                      <a:prstDash val="solid"/>
                      <a:round/>
                      <a:headEnd type="none" w="med" len="med"/>
                      <a:tailEnd type="none" w="med" len="med"/>
                    </a:lnL>
                    <a:lnR w="6350" cap="flat" cmpd="sng" algn="ctr">
                      <a:solidFill>
                        <a:srgbClr val="C8D8D4"/>
                      </a:solidFill>
                      <a:prstDash val="solid"/>
                      <a:round/>
                      <a:headEnd type="none" w="med" len="med"/>
                      <a:tailEnd type="none" w="med" len="med"/>
                    </a:lnR>
                    <a:lnT w="6350" cap="flat" cmpd="sng" algn="ctr">
                      <a:solidFill>
                        <a:srgbClr val="C8D8D4"/>
                      </a:solidFill>
                      <a:prstDash val="solid"/>
                      <a:round/>
                      <a:headEnd type="none" w="med" len="med"/>
                      <a:tailEnd type="none" w="med" len="med"/>
                    </a:lnT>
                    <a:lnB w="6350" cap="flat" cmpd="sng" algn="ctr">
                      <a:solidFill>
                        <a:srgbClr val="C8D8D4"/>
                      </a:solidFill>
                      <a:prstDash val="solid"/>
                      <a:round/>
                      <a:headEnd type="none" w="med" len="med"/>
                      <a:tailEnd type="none" w="med" len="med"/>
                    </a:lnB>
                    <a:solidFill>
                      <a:srgbClr val="D1EDE8"/>
                    </a:solidFill>
                  </a:tcPr>
                </a:tc>
                <a:tc>
                  <a:txBody>
                    <a:bodyPr/>
                    <a:lstStyle/>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Days–weeks</a:t>
                      </a:r>
                      <a:endParaRPr lang="en-US" sz="1000" b="0" i="0" dirty="0">
                        <a:latin typeface="Georgia" panose="02040502050405020303" pitchFamily="18" charset="0"/>
                        <a:ea typeface="Calibri" charset="0"/>
                        <a:cs typeface="Calibri" charset="0"/>
                      </a:endParaRPr>
                    </a:p>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(epigenetic memory)</a:t>
                      </a:r>
                      <a:endParaRPr lang="en-US" sz="1000" b="0" i="0" dirty="0">
                        <a:latin typeface="Georgia" panose="02040502050405020303" pitchFamily="18" charset="0"/>
                        <a:ea typeface="Calibri" charset="0"/>
                        <a:cs typeface="Calibri" charset="0"/>
                      </a:endParaRPr>
                    </a:p>
                  </a:txBody>
                  <a:tcPr marL="50800" marR="50800" marT="38100" marB="38100" anchor="ctr">
                    <a:lnL w="6350" cap="flat" cmpd="sng" algn="ctr">
                      <a:solidFill>
                        <a:srgbClr val="C8D8D4"/>
                      </a:solidFill>
                      <a:prstDash val="solid"/>
                      <a:round/>
                      <a:headEnd type="none" w="med" len="med"/>
                      <a:tailEnd type="none" w="med" len="med"/>
                    </a:lnL>
                    <a:lnR w="6350" cap="flat" cmpd="sng" algn="ctr">
                      <a:solidFill>
                        <a:srgbClr val="C8D8D4"/>
                      </a:solidFill>
                      <a:prstDash val="solid"/>
                      <a:round/>
                      <a:headEnd type="none" w="med" len="med"/>
                      <a:tailEnd type="none" w="med" len="med"/>
                    </a:lnR>
                    <a:lnT w="6350" cap="flat" cmpd="sng" algn="ctr">
                      <a:solidFill>
                        <a:srgbClr val="C8D8D4"/>
                      </a:solidFill>
                      <a:prstDash val="solid"/>
                      <a:round/>
                      <a:headEnd type="none" w="med" len="med"/>
                      <a:tailEnd type="none" w="med" len="med"/>
                    </a:lnT>
                    <a:lnB w="6350" cap="flat" cmpd="sng" algn="ctr">
                      <a:solidFill>
                        <a:srgbClr val="C8D8D4"/>
                      </a:solidFill>
                      <a:prstDash val="solid"/>
                      <a:round/>
                      <a:headEnd type="none" w="med" len="med"/>
                      <a:tailEnd type="none" w="med" len="med"/>
                    </a:lnB>
                    <a:solidFill>
                      <a:srgbClr val="D1EDE8"/>
                    </a:solidFill>
                  </a:tcPr>
                </a:tc>
                <a:tc>
                  <a:txBody>
                    <a:bodyPr/>
                    <a:lstStyle/>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Probe cross-</a:t>
                      </a:r>
                      <a:endParaRPr lang="en-US" sz="1000" b="0" i="0" dirty="0">
                        <a:latin typeface="Georgia" panose="02040502050405020303" pitchFamily="18" charset="0"/>
                        <a:ea typeface="Calibri" charset="0"/>
                        <a:cs typeface="Calibri" charset="0"/>
                      </a:endParaRPr>
                    </a:p>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hybridization</a:t>
                      </a:r>
                      <a:endParaRPr lang="en-US" sz="1000" b="0" i="0" dirty="0">
                        <a:latin typeface="Georgia" panose="02040502050405020303" pitchFamily="18" charset="0"/>
                        <a:ea typeface="Calibri" charset="0"/>
                        <a:cs typeface="Calibri" charset="0"/>
                      </a:endParaRPr>
                    </a:p>
                  </a:txBody>
                  <a:tcPr marL="50800" marR="50800" marT="38100" marB="38100" anchor="ctr">
                    <a:lnL w="6350" cap="flat" cmpd="sng" algn="ctr">
                      <a:solidFill>
                        <a:srgbClr val="C8D8D4"/>
                      </a:solidFill>
                      <a:prstDash val="solid"/>
                      <a:round/>
                      <a:headEnd type="none" w="med" len="med"/>
                      <a:tailEnd type="none" w="med" len="med"/>
                    </a:lnL>
                    <a:lnR w="6350" cap="flat" cmpd="sng" algn="ctr">
                      <a:solidFill>
                        <a:srgbClr val="C8D8D4"/>
                      </a:solidFill>
                      <a:prstDash val="solid"/>
                      <a:round/>
                      <a:headEnd type="none" w="med" len="med"/>
                      <a:tailEnd type="none" w="med" len="med"/>
                    </a:lnR>
                    <a:lnT w="6350" cap="flat" cmpd="sng" algn="ctr">
                      <a:solidFill>
                        <a:srgbClr val="C8D8D4"/>
                      </a:solidFill>
                      <a:prstDash val="solid"/>
                      <a:round/>
                      <a:headEnd type="none" w="med" len="med"/>
                      <a:tailEnd type="none" w="med" len="med"/>
                    </a:lnT>
                    <a:lnB w="6350" cap="flat" cmpd="sng" algn="ctr">
                      <a:solidFill>
                        <a:srgbClr val="C8D8D4"/>
                      </a:solidFill>
                      <a:prstDash val="solid"/>
                      <a:round/>
                      <a:headEnd type="none" w="med" len="med"/>
                      <a:tailEnd type="none" w="med" len="med"/>
                    </a:lnB>
                    <a:solidFill>
                      <a:srgbClr val="D1EDE8"/>
                    </a:solidFill>
                  </a:tcPr>
                </a:tc>
                <a:extLst>
                  <a:ext uri="{0D108BD9-81ED-4DB2-BD59-A6C34878D82A}">
                    <a16:rowId xmlns:a16="http://schemas.microsoft.com/office/drawing/2014/main" val="10004"/>
                  </a:ext>
                </a:extLst>
              </a:tr>
              <a:tr h="548640">
                <a:tc>
                  <a:txBody>
                    <a:bodyPr/>
                    <a:lstStyle/>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Metabolomics</a:t>
                      </a:r>
                      <a:endParaRPr lang="en-US" sz="1000" b="0" i="0" dirty="0">
                        <a:latin typeface="Georgia" panose="02040502050405020303" pitchFamily="18" charset="0"/>
                        <a:ea typeface="Calibri" charset="0"/>
                        <a:cs typeface="Calibri" charset="0"/>
                      </a:endParaRPr>
                    </a:p>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(untargeted)</a:t>
                      </a:r>
                      <a:endParaRPr lang="en-US" sz="1000" b="0" i="0" dirty="0">
                        <a:latin typeface="Georgia" panose="02040502050405020303" pitchFamily="18" charset="0"/>
                        <a:ea typeface="Calibri" charset="0"/>
                        <a:cs typeface="Calibri" charset="0"/>
                      </a:endParaRPr>
                    </a:p>
                  </a:txBody>
                  <a:tcPr marL="50800" marR="50800" marT="38100" marB="38100" anchor="ctr">
                    <a:lnL w="6350" cap="flat" cmpd="sng" algn="ctr">
                      <a:solidFill>
                        <a:srgbClr val="C8D8D4"/>
                      </a:solidFill>
                      <a:prstDash val="solid"/>
                      <a:round/>
                      <a:headEnd type="none" w="med" len="med"/>
                      <a:tailEnd type="none" w="med" len="med"/>
                    </a:lnL>
                    <a:lnR w="6350" cap="flat" cmpd="sng" algn="ctr">
                      <a:solidFill>
                        <a:srgbClr val="C8D8D4"/>
                      </a:solidFill>
                      <a:prstDash val="solid"/>
                      <a:round/>
                      <a:headEnd type="none" w="med" len="med"/>
                      <a:tailEnd type="none" w="med" len="med"/>
                    </a:lnR>
                    <a:lnT w="6350" cap="flat" cmpd="sng" algn="ctr">
                      <a:solidFill>
                        <a:srgbClr val="C8D8D4"/>
                      </a:solidFill>
                      <a:prstDash val="solid"/>
                      <a:round/>
                      <a:headEnd type="none" w="med" len="med"/>
                      <a:tailEnd type="none" w="med" len="med"/>
                    </a:lnT>
                    <a:lnB w="6350" cap="flat" cmpd="sng" algn="ctr">
                      <a:solidFill>
                        <a:srgbClr val="C8D8D4"/>
                      </a:solidFill>
                      <a:prstDash val="solid"/>
                      <a:round/>
                      <a:headEnd type="none" w="med" len="med"/>
                      <a:tailEnd type="none" w="med" len="med"/>
                    </a:lnB>
                    <a:solidFill>
                      <a:srgbClr val="FFFFFF"/>
                    </a:solidFill>
                  </a:tcPr>
                </a:tc>
                <a:tc>
                  <a:txBody>
                    <a:bodyPr/>
                    <a:lstStyle/>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Continuous</a:t>
                      </a:r>
                      <a:endParaRPr lang="en-US" sz="1000" b="0" i="0" dirty="0">
                        <a:latin typeface="Georgia" panose="02040502050405020303" pitchFamily="18" charset="0"/>
                        <a:ea typeface="Calibri" charset="0"/>
                        <a:cs typeface="Calibri" charset="0"/>
                      </a:endParaRPr>
                    </a:p>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intensity</a:t>
                      </a:r>
                      <a:endParaRPr lang="en-US" sz="1000" b="0" i="0" dirty="0">
                        <a:latin typeface="Georgia" panose="02040502050405020303" pitchFamily="18" charset="0"/>
                        <a:ea typeface="Calibri" charset="0"/>
                        <a:cs typeface="Calibri" charset="0"/>
                      </a:endParaRPr>
                    </a:p>
                  </a:txBody>
                  <a:tcPr marL="50800" marR="50800" marT="38100" marB="38100" anchor="ctr">
                    <a:lnL w="6350" cap="flat" cmpd="sng" algn="ctr">
                      <a:solidFill>
                        <a:srgbClr val="C8D8D4"/>
                      </a:solidFill>
                      <a:prstDash val="solid"/>
                      <a:round/>
                      <a:headEnd type="none" w="med" len="med"/>
                      <a:tailEnd type="none" w="med" len="med"/>
                    </a:lnL>
                    <a:lnR w="6350" cap="flat" cmpd="sng" algn="ctr">
                      <a:solidFill>
                        <a:srgbClr val="C8D8D4"/>
                      </a:solidFill>
                      <a:prstDash val="solid"/>
                      <a:round/>
                      <a:headEnd type="none" w="med" len="med"/>
                      <a:tailEnd type="none" w="med" len="med"/>
                    </a:lnR>
                    <a:lnT w="6350" cap="flat" cmpd="sng" algn="ctr">
                      <a:solidFill>
                        <a:srgbClr val="C8D8D4"/>
                      </a:solidFill>
                      <a:prstDash val="solid"/>
                      <a:round/>
                      <a:headEnd type="none" w="med" len="med"/>
                      <a:tailEnd type="none" w="med" len="med"/>
                    </a:lnT>
                    <a:lnB w="6350" cap="flat" cmpd="sng" algn="ctr">
                      <a:solidFill>
                        <a:srgbClr val="C8D8D4"/>
                      </a:solidFill>
                      <a:prstDash val="solid"/>
                      <a:round/>
                      <a:headEnd type="none" w="med" len="med"/>
                      <a:tailEnd type="none" w="med" len="med"/>
                    </a:lnB>
                    <a:solidFill>
                      <a:srgbClr val="FFFFFF"/>
                    </a:solidFill>
                  </a:tcPr>
                </a:tc>
                <a:tc>
                  <a:txBody>
                    <a:bodyPr/>
                    <a:lstStyle/>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1,000–5,000</a:t>
                      </a:r>
                      <a:endParaRPr lang="en-US" sz="1000" b="0" i="0" dirty="0">
                        <a:latin typeface="Georgia" panose="02040502050405020303" pitchFamily="18" charset="0"/>
                        <a:ea typeface="Calibri" charset="0"/>
                        <a:cs typeface="Calibri" charset="0"/>
                      </a:endParaRPr>
                    </a:p>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m/z features</a:t>
                      </a:r>
                      <a:endParaRPr lang="en-US" sz="1000" b="0" i="0" dirty="0">
                        <a:latin typeface="Georgia" panose="02040502050405020303" pitchFamily="18" charset="0"/>
                        <a:ea typeface="Calibri" charset="0"/>
                        <a:cs typeface="Calibri" charset="0"/>
                      </a:endParaRPr>
                    </a:p>
                  </a:txBody>
                  <a:tcPr marL="50800" marR="50800" marT="38100" marB="38100" anchor="ctr">
                    <a:lnL w="6350" cap="flat" cmpd="sng" algn="ctr">
                      <a:solidFill>
                        <a:srgbClr val="C8D8D4"/>
                      </a:solidFill>
                      <a:prstDash val="solid"/>
                      <a:round/>
                      <a:headEnd type="none" w="med" len="med"/>
                      <a:tailEnd type="none" w="med" len="med"/>
                    </a:lnL>
                    <a:lnR w="6350" cap="flat" cmpd="sng" algn="ctr">
                      <a:solidFill>
                        <a:srgbClr val="C8D8D4"/>
                      </a:solidFill>
                      <a:prstDash val="solid"/>
                      <a:round/>
                      <a:headEnd type="none" w="med" len="med"/>
                      <a:tailEnd type="none" w="med" len="med"/>
                    </a:lnR>
                    <a:lnT w="6350" cap="flat" cmpd="sng" algn="ctr">
                      <a:solidFill>
                        <a:srgbClr val="C8D8D4"/>
                      </a:solidFill>
                      <a:prstDash val="solid"/>
                      <a:round/>
                      <a:headEnd type="none" w="med" len="med"/>
                      <a:tailEnd type="none" w="med" len="med"/>
                    </a:lnT>
                    <a:lnB w="6350" cap="flat" cmpd="sng" algn="ctr">
                      <a:solidFill>
                        <a:srgbClr val="C8D8D4"/>
                      </a:solidFill>
                      <a:prstDash val="solid"/>
                      <a:round/>
                      <a:headEnd type="none" w="med" len="med"/>
                      <a:tailEnd type="none" w="med" len="med"/>
                    </a:lnB>
                    <a:solidFill>
                      <a:srgbClr val="FFFFFF"/>
                    </a:solidFill>
                  </a:tcPr>
                </a:tc>
                <a:tc>
                  <a:txBody>
                    <a:bodyPr/>
                    <a:lstStyle/>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N/A</a:t>
                      </a:r>
                      <a:endParaRPr lang="en-US" sz="1000" b="0" i="0" dirty="0">
                        <a:latin typeface="Georgia" panose="02040502050405020303" pitchFamily="18" charset="0"/>
                        <a:ea typeface="Calibri" charset="0"/>
                        <a:cs typeface="Calibri" charset="0"/>
                      </a:endParaRPr>
                    </a:p>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(bulk typical)</a:t>
                      </a:r>
                      <a:endParaRPr lang="en-US" sz="1000" b="0" i="0" dirty="0">
                        <a:latin typeface="Georgia" panose="02040502050405020303" pitchFamily="18" charset="0"/>
                        <a:ea typeface="Calibri" charset="0"/>
                        <a:cs typeface="Calibri" charset="0"/>
                      </a:endParaRPr>
                    </a:p>
                  </a:txBody>
                  <a:tcPr marL="50800" marR="50800" marT="38100" marB="38100" anchor="ctr">
                    <a:lnL w="6350" cap="flat" cmpd="sng" algn="ctr">
                      <a:solidFill>
                        <a:srgbClr val="C8D8D4"/>
                      </a:solidFill>
                      <a:prstDash val="solid"/>
                      <a:round/>
                      <a:headEnd type="none" w="med" len="med"/>
                      <a:tailEnd type="none" w="med" len="med"/>
                    </a:lnL>
                    <a:lnR w="6350" cap="flat" cmpd="sng" algn="ctr">
                      <a:solidFill>
                        <a:srgbClr val="C8D8D4"/>
                      </a:solidFill>
                      <a:prstDash val="solid"/>
                      <a:round/>
                      <a:headEnd type="none" w="med" len="med"/>
                      <a:tailEnd type="none" w="med" len="med"/>
                    </a:lnR>
                    <a:lnT w="6350" cap="flat" cmpd="sng" algn="ctr">
                      <a:solidFill>
                        <a:srgbClr val="C8D8D4"/>
                      </a:solidFill>
                      <a:prstDash val="solid"/>
                      <a:round/>
                      <a:headEnd type="none" w="med" len="med"/>
                      <a:tailEnd type="none" w="med" len="med"/>
                    </a:lnT>
                    <a:lnB w="6350" cap="flat" cmpd="sng" algn="ctr">
                      <a:solidFill>
                        <a:srgbClr val="C8D8D4"/>
                      </a:solidFill>
                      <a:prstDash val="solid"/>
                      <a:round/>
                      <a:headEnd type="none" w="med" len="med"/>
                      <a:tailEnd type="none" w="med" len="med"/>
                    </a:lnB>
                    <a:solidFill>
                      <a:srgbClr val="FFFFFF"/>
                    </a:solidFill>
                  </a:tcPr>
                </a:tc>
                <a:tc>
                  <a:txBody>
                    <a:bodyPr/>
                    <a:lstStyle/>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Seconds–minutes</a:t>
                      </a:r>
                      <a:endParaRPr lang="en-US" sz="1000" b="0" i="0" dirty="0">
                        <a:latin typeface="Georgia" panose="02040502050405020303" pitchFamily="18" charset="0"/>
                        <a:ea typeface="Calibri" charset="0"/>
                        <a:cs typeface="Calibri" charset="0"/>
                      </a:endParaRPr>
                    </a:p>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(metabolite flux)</a:t>
                      </a:r>
                      <a:endParaRPr lang="en-US" sz="1000" b="0" i="0" dirty="0">
                        <a:latin typeface="Georgia" panose="02040502050405020303" pitchFamily="18" charset="0"/>
                        <a:ea typeface="Calibri" charset="0"/>
                        <a:cs typeface="Calibri" charset="0"/>
                      </a:endParaRPr>
                    </a:p>
                  </a:txBody>
                  <a:tcPr marL="50800" marR="50800" marT="38100" marB="38100" anchor="ctr">
                    <a:lnL w="6350" cap="flat" cmpd="sng" algn="ctr">
                      <a:solidFill>
                        <a:srgbClr val="C8D8D4"/>
                      </a:solidFill>
                      <a:prstDash val="solid"/>
                      <a:round/>
                      <a:headEnd type="none" w="med" len="med"/>
                      <a:tailEnd type="none" w="med" len="med"/>
                    </a:lnL>
                    <a:lnR w="6350" cap="flat" cmpd="sng" algn="ctr">
                      <a:solidFill>
                        <a:srgbClr val="C8D8D4"/>
                      </a:solidFill>
                      <a:prstDash val="solid"/>
                      <a:round/>
                      <a:headEnd type="none" w="med" len="med"/>
                      <a:tailEnd type="none" w="med" len="med"/>
                    </a:lnR>
                    <a:lnT w="6350" cap="flat" cmpd="sng" algn="ctr">
                      <a:solidFill>
                        <a:srgbClr val="C8D8D4"/>
                      </a:solidFill>
                      <a:prstDash val="solid"/>
                      <a:round/>
                      <a:headEnd type="none" w="med" len="med"/>
                      <a:tailEnd type="none" w="med" len="med"/>
                    </a:lnT>
                    <a:lnB w="6350" cap="flat" cmpd="sng" algn="ctr">
                      <a:solidFill>
                        <a:srgbClr val="C8D8D4"/>
                      </a:solidFill>
                      <a:prstDash val="solid"/>
                      <a:round/>
                      <a:headEnd type="none" w="med" len="med"/>
                      <a:tailEnd type="none" w="med" len="med"/>
                    </a:lnB>
                    <a:solidFill>
                      <a:srgbClr val="FFFFFF"/>
                    </a:solidFill>
                  </a:tcPr>
                </a:tc>
                <a:tc>
                  <a:txBody>
                    <a:bodyPr/>
                    <a:lstStyle/>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Matrix effects</a:t>
                      </a:r>
                      <a:endParaRPr lang="en-US" sz="1000" b="0" i="0" dirty="0">
                        <a:latin typeface="Georgia" panose="02040502050405020303" pitchFamily="18" charset="0"/>
                        <a:ea typeface="Calibri" charset="0"/>
                        <a:cs typeface="Calibri" charset="0"/>
                      </a:endParaRPr>
                    </a:p>
                    <a:p>
                      <a:pPr marL="0" indent="0" algn="ctr">
                        <a:buNone/>
                      </a:pPr>
                      <a:r>
                        <a:rPr lang="en-US" sz="1000" b="0" i="0" dirty="0">
                          <a:solidFill>
                            <a:srgbClr val="1A2B34"/>
                          </a:solidFill>
                          <a:latin typeface="Georgia" panose="02040502050405020303" pitchFamily="18" charset="0"/>
                          <a:ea typeface="Calibri" pitchFamily="34" charset="-122"/>
                          <a:cs typeface="Calibri" pitchFamily="34" charset="-120"/>
                        </a:rPr>
                        <a:t>Ion suppression</a:t>
                      </a:r>
                      <a:endParaRPr lang="en-US" sz="1000" b="0" i="0" dirty="0">
                        <a:latin typeface="Georgia" panose="02040502050405020303" pitchFamily="18" charset="0"/>
                        <a:ea typeface="Calibri" charset="0"/>
                        <a:cs typeface="Calibri" charset="0"/>
                      </a:endParaRPr>
                    </a:p>
                  </a:txBody>
                  <a:tcPr marL="50800" marR="50800" marT="38100" marB="38100" anchor="ctr">
                    <a:lnL w="6350" cap="flat" cmpd="sng" algn="ctr">
                      <a:solidFill>
                        <a:srgbClr val="C8D8D4"/>
                      </a:solidFill>
                      <a:prstDash val="solid"/>
                      <a:round/>
                      <a:headEnd type="none" w="med" len="med"/>
                      <a:tailEnd type="none" w="med" len="med"/>
                    </a:lnL>
                    <a:lnR w="6350" cap="flat" cmpd="sng" algn="ctr">
                      <a:solidFill>
                        <a:srgbClr val="C8D8D4"/>
                      </a:solidFill>
                      <a:prstDash val="solid"/>
                      <a:round/>
                      <a:headEnd type="none" w="med" len="med"/>
                      <a:tailEnd type="none" w="med" len="med"/>
                    </a:lnR>
                    <a:lnT w="6350" cap="flat" cmpd="sng" algn="ctr">
                      <a:solidFill>
                        <a:srgbClr val="C8D8D4"/>
                      </a:solidFill>
                      <a:prstDash val="solid"/>
                      <a:round/>
                      <a:headEnd type="none" w="med" len="med"/>
                      <a:tailEnd type="none" w="med" len="med"/>
                    </a:lnT>
                    <a:lnB w="6350" cap="flat" cmpd="sng" algn="ctr">
                      <a:solidFill>
                        <a:srgbClr val="C8D8D4"/>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bl>
          </a:graphicData>
        </a:graphic>
      </p:graphicFrame>
      <p:sp>
        <p:nvSpPr>
          <p:cNvPr id="7" name="Shape 3"/>
          <p:cNvSpPr/>
          <p:nvPr/>
        </p:nvSpPr>
        <p:spPr>
          <a:xfrm>
            <a:off x="457200" y="4681728"/>
            <a:ext cx="8229600" cy="384048"/>
          </a:xfrm>
          <a:prstGeom prst="rect">
            <a:avLst/>
          </a:prstGeom>
          <a:solidFill>
            <a:srgbClr val="0B2027"/>
          </a:solidFill>
          <a:ln/>
        </p:spPr>
        <p:txBody>
          <a:bodyPr/>
          <a:lstStyle/>
          <a:p>
            <a:endParaRPr lang="en-US" dirty="0">
              <a:latin typeface="Georgia" panose="02040502050405020303" pitchFamily="18" charset="0"/>
            </a:endParaRPr>
          </a:p>
        </p:txBody>
      </p:sp>
      <p:sp>
        <p:nvSpPr>
          <p:cNvPr id="8" name="Text 4"/>
          <p:cNvSpPr/>
          <p:nvPr/>
        </p:nvSpPr>
        <p:spPr>
          <a:xfrm>
            <a:off x="640080" y="4681728"/>
            <a:ext cx="7863840" cy="384048"/>
          </a:xfrm>
          <a:prstGeom prst="rect">
            <a:avLst/>
          </a:prstGeom>
          <a:noFill/>
          <a:ln/>
        </p:spPr>
        <p:txBody>
          <a:bodyPr wrap="square" lIns="0" tIns="0" rIns="0" bIns="0" rtlCol="0" anchor="ctr"/>
          <a:lstStyle/>
          <a:p>
            <a:r>
              <a:rPr lang="en-US" sz="1050" dirty="0">
                <a:solidFill>
                  <a:srgbClr val="58E0C3"/>
                </a:solidFill>
                <a:latin typeface="Georgia" panose="02040502050405020303" pitchFamily="18" charset="0"/>
                <a:ea typeface="Calibri" pitchFamily="34" charset="-122"/>
                <a:cs typeface="Calibri" pitchFamily="34" charset="-120"/>
              </a:rPr>
              <a:t>Key insight: These are not minor differences — they are fundamentally different measurement modalities with incompatible statistical assumptions.</a:t>
            </a:r>
            <a:endParaRPr lang="en-US" sz="1050" dirty="0">
              <a:latin typeface="Georgia" panose="02040502050405020303" pitchFamily="18" charset="0"/>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0" descr="preencoded.png"/>
          <p:cNvPicPr>
            <a:picLocks noChangeAspect="1"/>
          </p:cNvPicPr>
          <p:nvPr/>
        </p:nvPicPr>
        <p:blipFill>
          <a:blip r:embed="rId3"/>
          <a:stretch>
            <a:fillRect/>
          </a:stretch>
        </p:blipFill>
        <p:spPr>
          <a:xfrm>
            <a:off x="548640" y="292608"/>
            <a:ext cx="438912" cy="438912"/>
          </a:xfrm>
          <a:prstGeom prst="rect">
            <a:avLst/>
          </a:prstGeom>
        </p:spPr>
      </p:pic>
      <p:sp>
        <p:nvSpPr>
          <p:cNvPr id="4" name="Text 1"/>
          <p:cNvSpPr/>
          <p:nvPr/>
        </p:nvSpPr>
        <p:spPr>
          <a:xfrm>
            <a:off x="1143000" y="164592"/>
            <a:ext cx="7498080" cy="594360"/>
          </a:xfrm>
          <a:prstGeom prst="rect">
            <a:avLst/>
          </a:prstGeom>
          <a:noFill/>
          <a:ln/>
        </p:spPr>
        <p:txBody>
          <a:bodyPr wrap="square" lIns="0" tIns="0" rIns="0" bIns="0" rtlCol="0" anchor="ctr"/>
          <a:lstStyle/>
          <a:p>
            <a:r>
              <a:rPr lang="en-US" sz="2600" b="1" dirty="0">
                <a:solidFill>
                  <a:srgbClr val="FFFFFF"/>
                </a:solidFill>
                <a:latin typeface="Georgia" pitchFamily="34" charset="0"/>
                <a:ea typeface="Georgia" pitchFamily="34" charset="-122"/>
                <a:cs typeface="Georgia" pitchFamily="34" charset="-120"/>
              </a:rPr>
              <a:t>Missing Data in Multiomics</a:t>
            </a:r>
            <a:endParaRPr lang="en-US" sz="2600" dirty="0">
              <a:latin typeface="Georgia" panose="02040502050405020303" pitchFamily="18" charset="0"/>
            </a:endParaRPr>
          </a:p>
        </p:txBody>
      </p:sp>
      <p:sp>
        <p:nvSpPr>
          <p:cNvPr id="5" name="Text 2"/>
          <p:cNvSpPr/>
          <p:nvPr/>
        </p:nvSpPr>
        <p:spPr>
          <a:xfrm>
            <a:off x="1143000" y="713232"/>
            <a:ext cx="7498080" cy="384048"/>
          </a:xfrm>
          <a:prstGeom prst="rect">
            <a:avLst/>
          </a:prstGeom>
          <a:noFill/>
          <a:ln/>
        </p:spPr>
        <p:txBody>
          <a:bodyPr wrap="square" lIns="0" tIns="0" rIns="0" bIns="0" rtlCol="0" anchor="ctr"/>
          <a:lstStyle/>
          <a:p>
            <a:r>
              <a:rPr lang="en-US" sz="1300" dirty="0">
                <a:solidFill>
                  <a:srgbClr val="58E0C3"/>
                </a:solidFill>
                <a:latin typeface="Georgia" panose="02040502050405020303" pitchFamily="18" charset="0"/>
                <a:ea typeface="Calibri" pitchFamily="34" charset="-122"/>
                <a:cs typeface="Calibri" pitchFamily="34" charset="-120"/>
              </a:rPr>
              <a:t>Missingness occurs at every level — features, samples, and entire modalities</a:t>
            </a:r>
            <a:endParaRPr lang="en-US" sz="1300" dirty="0">
              <a:latin typeface="Georgia" panose="02040502050405020303" pitchFamily="18" charset="0"/>
            </a:endParaRPr>
          </a:p>
        </p:txBody>
      </p:sp>
      <p:sp>
        <p:nvSpPr>
          <p:cNvPr id="6" name="Shape 3"/>
          <p:cNvSpPr/>
          <p:nvPr/>
        </p:nvSpPr>
        <p:spPr>
          <a:xfrm>
            <a:off x="502920" y="1463040"/>
            <a:ext cx="2606040" cy="3611880"/>
          </a:xfrm>
          <a:prstGeom prst="rect">
            <a:avLst/>
          </a:prstGeom>
          <a:solidFill>
            <a:srgbClr val="FFFFFF"/>
          </a:solidFill>
          <a:ln/>
          <a:effectLst>
            <a:outerShdw blurRad="63500" dist="25400" dir="16200000" algn="bl" rotWithShape="0">
              <a:srgbClr val="C0C0C0">
                <a:alpha val="25000"/>
              </a:srgbClr>
            </a:outerShdw>
          </a:effectLst>
        </p:spPr>
        <p:txBody>
          <a:bodyPr/>
          <a:lstStyle/>
          <a:p>
            <a:endParaRPr lang="en-US" dirty="0">
              <a:latin typeface="Georgia" panose="02040502050405020303" pitchFamily="18" charset="0"/>
            </a:endParaRPr>
          </a:p>
        </p:txBody>
      </p:sp>
      <p:sp>
        <p:nvSpPr>
          <p:cNvPr id="7" name="Shape 4"/>
          <p:cNvSpPr/>
          <p:nvPr/>
        </p:nvSpPr>
        <p:spPr>
          <a:xfrm>
            <a:off x="502920" y="1463040"/>
            <a:ext cx="2606040" cy="64008"/>
          </a:xfrm>
          <a:prstGeom prst="rect">
            <a:avLst/>
          </a:prstGeom>
          <a:solidFill>
            <a:srgbClr val="D94F5C"/>
          </a:solidFill>
          <a:ln/>
        </p:spPr>
        <p:txBody>
          <a:bodyPr/>
          <a:lstStyle/>
          <a:p>
            <a:endParaRPr lang="en-US" dirty="0">
              <a:latin typeface="Georgia" panose="02040502050405020303" pitchFamily="18" charset="0"/>
            </a:endParaRPr>
          </a:p>
        </p:txBody>
      </p:sp>
      <p:pic>
        <p:nvPicPr>
          <p:cNvPr id="8" name="Image 1" descr="preencoded.png"/>
          <p:cNvPicPr>
            <a:picLocks noChangeAspect="1"/>
          </p:cNvPicPr>
          <p:nvPr/>
        </p:nvPicPr>
        <p:blipFill>
          <a:blip r:embed="rId4"/>
          <a:stretch>
            <a:fillRect/>
          </a:stretch>
        </p:blipFill>
        <p:spPr>
          <a:xfrm>
            <a:off x="667512" y="1645920"/>
            <a:ext cx="320040" cy="320040"/>
          </a:xfrm>
          <a:prstGeom prst="rect">
            <a:avLst/>
          </a:prstGeom>
        </p:spPr>
      </p:pic>
      <p:sp>
        <p:nvSpPr>
          <p:cNvPr id="9" name="Text 5"/>
          <p:cNvSpPr/>
          <p:nvPr/>
        </p:nvSpPr>
        <p:spPr>
          <a:xfrm>
            <a:off x="1069848" y="1600200"/>
            <a:ext cx="1874520" cy="274320"/>
          </a:xfrm>
          <a:prstGeom prst="rect">
            <a:avLst/>
          </a:prstGeom>
          <a:noFill/>
          <a:ln/>
        </p:spPr>
        <p:txBody>
          <a:bodyPr wrap="square" lIns="0" tIns="0" rIns="0" bIns="0" rtlCol="0" anchor="ctr"/>
          <a:lstStyle/>
          <a:p>
            <a:r>
              <a:rPr lang="en-US" sz="1300" b="1" dirty="0">
                <a:solidFill>
                  <a:srgbClr val="1A2B34"/>
                </a:solidFill>
                <a:latin typeface="Georgia" pitchFamily="34" charset="0"/>
                <a:ea typeface="Georgia" pitchFamily="34" charset="-122"/>
                <a:cs typeface="Georgia" pitchFamily="34" charset="-120"/>
              </a:rPr>
              <a:t>Feature-Level Dropout</a:t>
            </a:r>
            <a:endParaRPr lang="en-US" sz="1300" dirty="0">
              <a:latin typeface="Georgia" panose="02040502050405020303" pitchFamily="18" charset="0"/>
            </a:endParaRPr>
          </a:p>
        </p:txBody>
      </p:sp>
      <p:sp>
        <p:nvSpPr>
          <p:cNvPr id="10" name="Text 6"/>
          <p:cNvSpPr/>
          <p:nvPr/>
        </p:nvSpPr>
        <p:spPr>
          <a:xfrm>
            <a:off x="1069848" y="1847088"/>
            <a:ext cx="1874520" cy="201168"/>
          </a:xfrm>
          <a:prstGeom prst="rect">
            <a:avLst/>
          </a:prstGeom>
          <a:noFill/>
          <a:ln/>
        </p:spPr>
        <p:txBody>
          <a:bodyPr wrap="square" lIns="0" tIns="0" rIns="0" bIns="0" rtlCol="0" anchor="ctr"/>
          <a:lstStyle/>
          <a:p>
            <a:r>
              <a:rPr lang="en-US" sz="950" dirty="0">
                <a:solidFill>
                  <a:srgbClr val="D94F5C"/>
                </a:solidFill>
                <a:latin typeface="Georgia" panose="02040502050405020303" pitchFamily="18" charset="0"/>
                <a:ea typeface="Calibri" pitchFamily="34" charset="-122"/>
                <a:cs typeface="Calibri" pitchFamily="34" charset="-120"/>
              </a:rPr>
              <a:t>Within a single omics layer</a:t>
            </a:r>
            <a:endParaRPr lang="en-US" sz="950" dirty="0">
              <a:latin typeface="Georgia" panose="02040502050405020303" pitchFamily="18" charset="0"/>
            </a:endParaRPr>
          </a:p>
        </p:txBody>
      </p:sp>
      <p:sp>
        <p:nvSpPr>
          <p:cNvPr id="11" name="Shape 7"/>
          <p:cNvSpPr/>
          <p:nvPr/>
        </p:nvSpPr>
        <p:spPr>
          <a:xfrm>
            <a:off x="640080" y="2176272"/>
            <a:ext cx="2331720" cy="228600"/>
          </a:xfrm>
          <a:prstGeom prst="rect">
            <a:avLst/>
          </a:prstGeom>
          <a:solidFill>
            <a:srgbClr val="D1EDE8"/>
          </a:solidFill>
          <a:ln/>
        </p:spPr>
        <p:txBody>
          <a:bodyPr/>
          <a:lstStyle/>
          <a:p>
            <a:endParaRPr lang="en-US" dirty="0">
              <a:latin typeface="Georgia" panose="02040502050405020303" pitchFamily="18" charset="0"/>
            </a:endParaRPr>
          </a:p>
        </p:txBody>
      </p:sp>
      <p:sp>
        <p:nvSpPr>
          <p:cNvPr id="12" name="Text 8"/>
          <p:cNvSpPr/>
          <p:nvPr/>
        </p:nvSpPr>
        <p:spPr>
          <a:xfrm>
            <a:off x="685800" y="2176272"/>
            <a:ext cx="2240280" cy="228600"/>
          </a:xfrm>
          <a:prstGeom prst="rect">
            <a:avLst/>
          </a:prstGeom>
          <a:noFill/>
          <a:ln/>
        </p:spPr>
        <p:txBody>
          <a:bodyPr wrap="square" lIns="0" tIns="0" rIns="0" bIns="0" rtlCol="0" anchor="ctr"/>
          <a:lstStyle/>
          <a:p>
            <a:r>
              <a:rPr lang="en-US" sz="900" b="1" dirty="0">
                <a:solidFill>
                  <a:srgbClr val="088395"/>
                </a:solidFill>
                <a:latin typeface="Georgia" pitchFamily="34" charset="0"/>
                <a:ea typeface="Georgia" pitchFamily="34" charset="-122"/>
                <a:cs typeface="Georgia" pitchFamily="34" charset="-120"/>
              </a:rPr>
              <a:t>scRNA-seq</a:t>
            </a:r>
            <a:endParaRPr lang="en-US" sz="900" dirty="0">
              <a:latin typeface="Georgia" panose="02040502050405020303" pitchFamily="18" charset="0"/>
            </a:endParaRPr>
          </a:p>
        </p:txBody>
      </p:sp>
      <p:sp>
        <p:nvSpPr>
          <p:cNvPr id="13" name="Text 9"/>
          <p:cNvSpPr/>
          <p:nvPr/>
        </p:nvSpPr>
        <p:spPr>
          <a:xfrm>
            <a:off x="685800" y="2432304"/>
            <a:ext cx="2240280" cy="502920"/>
          </a:xfrm>
          <a:prstGeom prst="rect">
            <a:avLst/>
          </a:prstGeom>
          <a:noFill/>
          <a:ln/>
        </p:spPr>
        <p:txBody>
          <a:bodyPr wrap="square" lIns="0" tIns="0" rIns="0" bIns="0" rtlCol="0" anchor="ctr"/>
          <a:lstStyle/>
          <a:p>
            <a:r>
              <a:rPr lang="en-US" sz="900" dirty="0">
                <a:solidFill>
                  <a:srgbClr val="4A6670"/>
                </a:solidFill>
                <a:latin typeface="Georgia" panose="02040502050405020303" pitchFamily="18" charset="0"/>
                <a:ea typeface="Calibri" pitchFamily="34" charset="-122"/>
                <a:cs typeface="Calibri" pitchFamily="34" charset="-120"/>
              </a:rPr>
              <a:t>10–45% of genes detected per cell; the rest are zeros from technical dropout or true absence</a:t>
            </a:r>
            <a:endParaRPr lang="en-US" sz="900" dirty="0">
              <a:latin typeface="Georgia" panose="02040502050405020303" pitchFamily="18" charset="0"/>
            </a:endParaRPr>
          </a:p>
        </p:txBody>
      </p:sp>
      <p:sp>
        <p:nvSpPr>
          <p:cNvPr id="14" name="Shape 10"/>
          <p:cNvSpPr/>
          <p:nvPr/>
        </p:nvSpPr>
        <p:spPr>
          <a:xfrm>
            <a:off x="640080" y="2980944"/>
            <a:ext cx="2331720" cy="228600"/>
          </a:xfrm>
          <a:prstGeom prst="rect">
            <a:avLst/>
          </a:prstGeom>
          <a:solidFill>
            <a:srgbClr val="D1EDE8"/>
          </a:solidFill>
          <a:ln/>
        </p:spPr>
        <p:txBody>
          <a:bodyPr/>
          <a:lstStyle/>
          <a:p>
            <a:endParaRPr lang="en-US" dirty="0">
              <a:latin typeface="Georgia" panose="02040502050405020303" pitchFamily="18" charset="0"/>
            </a:endParaRPr>
          </a:p>
        </p:txBody>
      </p:sp>
      <p:sp>
        <p:nvSpPr>
          <p:cNvPr id="15" name="Text 11"/>
          <p:cNvSpPr/>
          <p:nvPr/>
        </p:nvSpPr>
        <p:spPr>
          <a:xfrm>
            <a:off x="685800" y="2980944"/>
            <a:ext cx="2240280" cy="228600"/>
          </a:xfrm>
          <a:prstGeom prst="rect">
            <a:avLst/>
          </a:prstGeom>
          <a:noFill/>
          <a:ln/>
        </p:spPr>
        <p:txBody>
          <a:bodyPr wrap="square" lIns="0" tIns="0" rIns="0" bIns="0" rtlCol="0" anchor="ctr"/>
          <a:lstStyle/>
          <a:p>
            <a:r>
              <a:rPr lang="en-US" sz="900" b="1" dirty="0">
                <a:solidFill>
                  <a:srgbClr val="088395"/>
                </a:solidFill>
                <a:latin typeface="Georgia" pitchFamily="34" charset="0"/>
                <a:ea typeface="Georgia" pitchFamily="34" charset="-122"/>
                <a:cs typeface="Georgia" pitchFamily="34" charset="-120"/>
              </a:rPr>
              <a:t>scATAC-seq</a:t>
            </a:r>
            <a:endParaRPr lang="en-US" sz="900" dirty="0">
              <a:latin typeface="Georgia" panose="02040502050405020303" pitchFamily="18" charset="0"/>
            </a:endParaRPr>
          </a:p>
        </p:txBody>
      </p:sp>
      <p:sp>
        <p:nvSpPr>
          <p:cNvPr id="16" name="Text 12"/>
          <p:cNvSpPr/>
          <p:nvPr/>
        </p:nvSpPr>
        <p:spPr>
          <a:xfrm>
            <a:off x="685800" y="3236976"/>
            <a:ext cx="2240280" cy="502920"/>
          </a:xfrm>
          <a:prstGeom prst="rect">
            <a:avLst/>
          </a:prstGeom>
          <a:noFill/>
          <a:ln/>
        </p:spPr>
        <p:txBody>
          <a:bodyPr wrap="square" lIns="0" tIns="0" rIns="0" bIns="0" rtlCol="0" anchor="ctr"/>
          <a:lstStyle/>
          <a:p>
            <a:r>
              <a:rPr lang="en-US" sz="900" dirty="0">
                <a:solidFill>
                  <a:srgbClr val="4A6670"/>
                </a:solidFill>
                <a:latin typeface="Georgia" panose="02040502050405020303" pitchFamily="18" charset="0"/>
                <a:ea typeface="Calibri" pitchFamily="34" charset="-122"/>
                <a:cs typeface="Calibri" pitchFamily="34" charset="-120"/>
              </a:rPr>
              <a:t>Only 1–10% of accessible peaks detected per cell due to diploid DNA copy number</a:t>
            </a:r>
            <a:endParaRPr lang="en-US" sz="900" dirty="0">
              <a:latin typeface="Georgia" panose="02040502050405020303" pitchFamily="18" charset="0"/>
            </a:endParaRPr>
          </a:p>
        </p:txBody>
      </p:sp>
      <p:sp>
        <p:nvSpPr>
          <p:cNvPr id="17" name="Shape 13"/>
          <p:cNvSpPr/>
          <p:nvPr/>
        </p:nvSpPr>
        <p:spPr>
          <a:xfrm>
            <a:off x="640080" y="3785616"/>
            <a:ext cx="2331720" cy="228600"/>
          </a:xfrm>
          <a:prstGeom prst="rect">
            <a:avLst/>
          </a:prstGeom>
          <a:solidFill>
            <a:srgbClr val="D1EDE8"/>
          </a:solidFill>
          <a:ln/>
        </p:spPr>
        <p:txBody>
          <a:bodyPr/>
          <a:lstStyle/>
          <a:p>
            <a:endParaRPr lang="en-US" dirty="0">
              <a:latin typeface="Georgia" panose="02040502050405020303" pitchFamily="18" charset="0"/>
            </a:endParaRPr>
          </a:p>
        </p:txBody>
      </p:sp>
      <p:sp>
        <p:nvSpPr>
          <p:cNvPr id="18" name="Text 14"/>
          <p:cNvSpPr/>
          <p:nvPr/>
        </p:nvSpPr>
        <p:spPr>
          <a:xfrm>
            <a:off x="685800" y="3785616"/>
            <a:ext cx="2240280" cy="228600"/>
          </a:xfrm>
          <a:prstGeom prst="rect">
            <a:avLst/>
          </a:prstGeom>
          <a:noFill/>
          <a:ln/>
        </p:spPr>
        <p:txBody>
          <a:bodyPr wrap="square" lIns="0" tIns="0" rIns="0" bIns="0" rtlCol="0" anchor="ctr"/>
          <a:lstStyle/>
          <a:p>
            <a:r>
              <a:rPr lang="en-US" sz="900" b="1" dirty="0">
                <a:solidFill>
                  <a:srgbClr val="088395"/>
                </a:solidFill>
                <a:latin typeface="Georgia" pitchFamily="34" charset="0"/>
                <a:ea typeface="Georgia" pitchFamily="34" charset="-122"/>
                <a:cs typeface="Georgia" pitchFamily="34" charset="-120"/>
              </a:rPr>
              <a:t>Impact</a:t>
            </a:r>
            <a:endParaRPr lang="en-US" sz="900" dirty="0">
              <a:latin typeface="Georgia" panose="02040502050405020303" pitchFamily="18" charset="0"/>
            </a:endParaRPr>
          </a:p>
        </p:txBody>
      </p:sp>
      <p:sp>
        <p:nvSpPr>
          <p:cNvPr id="19" name="Text 15"/>
          <p:cNvSpPr/>
          <p:nvPr/>
        </p:nvSpPr>
        <p:spPr>
          <a:xfrm>
            <a:off x="685800" y="4041648"/>
            <a:ext cx="2240280" cy="502920"/>
          </a:xfrm>
          <a:prstGeom prst="rect">
            <a:avLst/>
          </a:prstGeom>
          <a:noFill/>
          <a:ln/>
        </p:spPr>
        <p:txBody>
          <a:bodyPr wrap="square" lIns="0" tIns="0" rIns="0" bIns="0" rtlCol="0" anchor="ctr"/>
          <a:lstStyle/>
          <a:p>
            <a:r>
              <a:rPr lang="en-US" sz="900" dirty="0">
                <a:solidFill>
                  <a:srgbClr val="4A6670"/>
                </a:solidFill>
                <a:latin typeface="Georgia" panose="02040502050405020303" pitchFamily="18" charset="0"/>
                <a:ea typeface="Calibri" pitchFamily="34" charset="-122"/>
                <a:cs typeface="Calibri" pitchFamily="34" charset="-120"/>
              </a:rPr>
              <a:t>Gene-gene correlations become unreliable; clustering struggles to find true neighborhoods</a:t>
            </a:r>
            <a:endParaRPr lang="en-US" sz="900" dirty="0">
              <a:latin typeface="Georgia" panose="02040502050405020303" pitchFamily="18" charset="0"/>
            </a:endParaRPr>
          </a:p>
        </p:txBody>
      </p:sp>
      <p:sp>
        <p:nvSpPr>
          <p:cNvPr id="20" name="Text 16"/>
          <p:cNvSpPr/>
          <p:nvPr/>
        </p:nvSpPr>
        <p:spPr>
          <a:xfrm>
            <a:off x="640080" y="4727448"/>
            <a:ext cx="2331720" cy="320040"/>
          </a:xfrm>
          <a:prstGeom prst="rect">
            <a:avLst/>
          </a:prstGeom>
          <a:noFill/>
          <a:ln/>
        </p:spPr>
        <p:txBody>
          <a:bodyPr wrap="square" lIns="0" tIns="0" rIns="0" bIns="0" rtlCol="0" anchor="b"/>
          <a:lstStyle/>
          <a:p>
            <a:r>
              <a:rPr lang="en-US" sz="750" dirty="0">
                <a:solidFill>
                  <a:srgbClr val="4A6670"/>
                </a:solidFill>
                <a:latin typeface="Georgia" panose="02040502050405020303" pitchFamily="18" charset="0"/>
                <a:ea typeface="Calibri" pitchFamily="34" charset="-122"/>
                <a:cs typeface="Calibri" pitchFamily="34" charset="-120"/>
              </a:rPr>
              <a:t>Chen et al. Genome Biology 2019</a:t>
            </a:r>
            <a:endParaRPr lang="en-US" sz="750" dirty="0">
              <a:latin typeface="Georgia" panose="02040502050405020303" pitchFamily="18" charset="0"/>
            </a:endParaRPr>
          </a:p>
          <a:p>
            <a:r>
              <a:rPr lang="en-US" sz="750" dirty="0">
                <a:solidFill>
                  <a:srgbClr val="4A6670"/>
                </a:solidFill>
                <a:latin typeface="Georgia" panose="02040502050405020303" pitchFamily="18" charset="0"/>
                <a:ea typeface="Calibri" pitchFamily="34" charset="-122"/>
                <a:cs typeface="Calibri" pitchFamily="34" charset="-120"/>
              </a:rPr>
              <a:t>Li et al. Nature Communications 2021</a:t>
            </a:r>
            <a:endParaRPr lang="en-US" sz="750" dirty="0">
              <a:latin typeface="Georgia" panose="02040502050405020303" pitchFamily="18" charset="0"/>
            </a:endParaRPr>
          </a:p>
        </p:txBody>
      </p:sp>
      <p:sp>
        <p:nvSpPr>
          <p:cNvPr id="21" name="Shape 17"/>
          <p:cNvSpPr/>
          <p:nvPr/>
        </p:nvSpPr>
        <p:spPr>
          <a:xfrm>
            <a:off x="3429000" y="1463040"/>
            <a:ext cx="2606040" cy="3611880"/>
          </a:xfrm>
          <a:prstGeom prst="rect">
            <a:avLst/>
          </a:prstGeom>
          <a:solidFill>
            <a:srgbClr val="FFFFFF"/>
          </a:solidFill>
          <a:ln/>
          <a:effectLst>
            <a:outerShdw blurRad="63500" dist="25400" dir="16200000" algn="bl" rotWithShape="0">
              <a:srgbClr val="C0C0C0">
                <a:alpha val="25000"/>
              </a:srgbClr>
            </a:outerShdw>
          </a:effectLst>
        </p:spPr>
        <p:txBody>
          <a:bodyPr/>
          <a:lstStyle/>
          <a:p>
            <a:endParaRPr lang="en-US" dirty="0">
              <a:latin typeface="Georgia" panose="02040502050405020303" pitchFamily="18" charset="0"/>
            </a:endParaRPr>
          </a:p>
        </p:txBody>
      </p:sp>
      <p:sp>
        <p:nvSpPr>
          <p:cNvPr id="22" name="Shape 18"/>
          <p:cNvSpPr/>
          <p:nvPr/>
        </p:nvSpPr>
        <p:spPr>
          <a:xfrm>
            <a:off x="3429000" y="1463040"/>
            <a:ext cx="2606040" cy="64008"/>
          </a:xfrm>
          <a:prstGeom prst="rect">
            <a:avLst/>
          </a:prstGeom>
          <a:solidFill>
            <a:srgbClr val="E8963A"/>
          </a:solidFill>
          <a:ln/>
        </p:spPr>
        <p:txBody>
          <a:bodyPr/>
          <a:lstStyle/>
          <a:p>
            <a:endParaRPr lang="en-US" dirty="0">
              <a:latin typeface="Georgia" panose="02040502050405020303" pitchFamily="18" charset="0"/>
            </a:endParaRPr>
          </a:p>
        </p:txBody>
      </p:sp>
      <p:pic>
        <p:nvPicPr>
          <p:cNvPr id="23" name="Image 2" descr="preencoded.png"/>
          <p:cNvPicPr>
            <a:picLocks noChangeAspect="1"/>
          </p:cNvPicPr>
          <p:nvPr/>
        </p:nvPicPr>
        <p:blipFill>
          <a:blip r:embed="rId5"/>
          <a:stretch>
            <a:fillRect/>
          </a:stretch>
        </p:blipFill>
        <p:spPr>
          <a:xfrm>
            <a:off x="3593592" y="1645920"/>
            <a:ext cx="320040" cy="320040"/>
          </a:xfrm>
          <a:prstGeom prst="rect">
            <a:avLst/>
          </a:prstGeom>
        </p:spPr>
      </p:pic>
      <p:sp>
        <p:nvSpPr>
          <p:cNvPr id="24" name="Text 19"/>
          <p:cNvSpPr/>
          <p:nvPr/>
        </p:nvSpPr>
        <p:spPr>
          <a:xfrm>
            <a:off x="3995928" y="1600200"/>
            <a:ext cx="1874520" cy="274320"/>
          </a:xfrm>
          <a:prstGeom prst="rect">
            <a:avLst/>
          </a:prstGeom>
          <a:noFill/>
          <a:ln/>
        </p:spPr>
        <p:txBody>
          <a:bodyPr wrap="square" lIns="0" tIns="0" rIns="0" bIns="0" rtlCol="0" anchor="ctr"/>
          <a:lstStyle/>
          <a:p>
            <a:r>
              <a:rPr lang="en-US" sz="1300" b="1" dirty="0">
                <a:solidFill>
                  <a:srgbClr val="1A2B34"/>
                </a:solidFill>
                <a:latin typeface="Georgia" pitchFamily="34" charset="0"/>
                <a:ea typeface="Georgia" pitchFamily="34" charset="-122"/>
                <a:cs typeface="Georgia" pitchFamily="34" charset="-120"/>
              </a:rPr>
              <a:t>Sample-Level Missingness</a:t>
            </a:r>
            <a:endParaRPr lang="en-US" sz="1300" dirty="0">
              <a:latin typeface="Georgia" panose="02040502050405020303" pitchFamily="18" charset="0"/>
            </a:endParaRPr>
          </a:p>
        </p:txBody>
      </p:sp>
      <p:sp>
        <p:nvSpPr>
          <p:cNvPr id="25" name="Text 20"/>
          <p:cNvSpPr/>
          <p:nvPr/>
        </p:nvSpPr>
        <p:spPr>
          <a:xfrm>
            <a:off x="3995928" y="1847088"/>
            <a:ext cx="1874520" cy="201168"/>
          </a:xfrm>
          <a:prstGeom prst="rect">
            <a:avLst/>
          </a:prstGeom>
          <a:noFill/>
          <a:ln/>
        </p:spPr>
        <p:txBody>
          <a:bodyPr wrap="square" lIns="0" tIns="0" rIns="0" bIns="0" rtlCol="0" anchor="ctr"/>
          <a:lstStyle/>
          <a:p>
            <a:r>
              <a:rPr lang="en-US" sz="950" dirty="0">
                <a:solidFill>
                  <a:srgbClr val="E8963A"/>
                </a:solidFill>
                <a:latin typeface="Georgia" panose="02040502050405020303" pitchFamily="18" charset="0"/>
                <a:ea typeface="Calibri" pitchFamily="34" charset="-122"/>
                <a:cs typeface="Calibri" pitchFamily="34" charset="-120"/>
              </a:rPr>
              <a:t>Across omics layers</a:t>
            </a:r>
            <a:endParaRPr lang="en-US" sz="950" dirty="0">
              <a:latin typeface="Georgia" panose="02040502050405020303" pitchFamily="18" charset="0"/>
            </a:endParaRPr>
          </a:p>
        </p:txBody>
      </p:sp>
      <p:sp>
        <p:nvSpPr>
          <p:cNvPr id="26" name="Shape 21"/>
          <p:cNvSpPr/>
          <p:nvPr/>
        </p:nvSpPr>
        <p:spPr>
          <a:xfrm>
            <a:off x="3566160" y="2176272"/>
            <a:ext cx="2331720" cy="228600"/>
          </a:xfrm>
          <a:prstGeom prst="rect">
            <a:avLst/>
          </a:prstGeom>
          <a:solidFill>
            <a:srgbClr val="D1EDE8"/>
          </a:solidFill>
          <a:ln/>
        </p:spPr>
        <p:txBody>
          <a:bodyPr/>
          <a:lstStyle/>
          <a:p>
            <a:endParaRPr lang="en-US" dirty="0">
              <a:latin typeface="Georgia" panose="02040502050405020303" pitchFamily="18" charset="0"/>
            </a:endParaRPr>
          </a:p>
        </p:txBody>
      </p:sp>
      <p:sp>
        <p:nvSpPr>
          <p:cNvPr id="27" name="Text 22"/>
          <p:cNvSpPr/>
          <p:nvPr/>
        </p:nvSpPr>
        <p:spPr>
          <a:xfrm>
            <a:off x="3611880" y="2176272"/>
            <a:ext cx="2240280" cy="228600"/>
          </a:xfrm>
          <a:prstGeom prst="rect">
            <a:avLst/>
          </a:prstGeom>
          <a:noFill/>
          <a:ln/>
        </p:spPr>
        <p:txBody>
          <a:bodyPr wrap="square" lIns="0" tIns="0" rIns="0" bIns="0" rtlCol="0" anchor="ctr"/>
          <a:lstStyle/>
          <a:p>
            <a:r>
              <a:rPr lang="en-US" sz="900" b="1" dirty="0">
                <a:solidFill>
                  <a:srgbClr val="088395"/>
                </a:solidFill>
                <a:latin typeface="Georgia" pitchFamily="34" charset="0"/>
                <a:ea typeface="Georgia" pitchFamily="34" charset="-122"/>
                <a:cs typeface="Georgia" pitchFamily="34" charset="-120"/>
              </a:rPr>
              <a:t>Unmatched cohorts</a:t>
            </a:r>
            <a:endParaRPr lang="en-US" sz="900" dirty="0">
              <a:latin typeface="Georgia" panose="02040502050405020303" pitchFamily="18" charset="0"/>
            </a:endParaRPr>
          </a:p>
        </p:txBody>
      </p:sp>
      <p:sp>
        <p:nvSpPr>
          <p:cNvPr id="28" name="Text 23"/>
          <p:cNvSpPr/>
          <p:nvPr/>
        </p:nvSpPr>
        <p:spPr>
          <a:xfrm>
            <a:off x="3611880" y="2432304"/>
            <a:ext cx="2240280" cy="502920"/>
          </a:xfrm>
          <a:prstGeom prst="rect">
            <a:avLst/>
          </a:prstGeom>
          <a:noFill/>
          <a:ln/>
        </p:spPr>
        <p:txBody>
          <a:bodyPr wrap="square" lIns="0" tIns="0" rIns="0" bIns="0" rtlCol="0" anchor="ctr"/>
          <a:lstStyle/>
          <a:p>
            <a:r>
              <a:rPr lang="en-US" sz="900" dirty="0">
                <a:solidFill>
                  <a:srgbClr val="4A6670"/>
                </a:solidFill>
                <a:latin typeface="Georgia" panose="02040502050405020303" pitchFamily="18" charset="0"/>
                <a:ea typeface="Calibri" pitchFamily="34" charset="-122"/>
                <a:cs typeface="Calibri" pitchFamily="34" charset="-120"/>
              </a:rPr>
              <a:t>RNA-seq profiled on 500 patients, proteomics on only 200 — overlapping set may be just 120</a:t>
            </a:r>
            <a:endParaRPr lang="en-US" sz="900" dirty="0">
              <a:latin typeface="Georgia" panose="02040502050405020303" pitchFamily="18" charset="0"/>
            </a:endParaRPr>
          </a:p>
        </p:txBody>
      </p:sp>
      <p:sp>
        <p:nvSpPr>
          <p:cNvPr id="29" name="Shape 24"/>
          <p:cNvSpPr/>
          <p:nvPr/>
        </p:nvSpPr>
        <p:spPr>
          <a:xfrm>
            <a:off x="3566160" y="2980944"/>
            <a:ext cx="2331720" cy="228600"/>
          </a:xfrm>
          <a:prstGeom prst="rect">
            <a:avLst/>
          </a:prstGeom>
          <a:solidFill>
            <a:srgbClr val="D1EDE8"/>
          </a:solidFill>
          <a:ln/>
        </p:spPr>
        <p:txBody>
          <a:bodyPr/>
          <a:lstStyle/>
          <a:p>
            <a:endParaRPr lang="en-US" dirty="0">
              <a:latin typeface="Georgia" panose="02040502050405020303" pitchFamily="18" charset="0"/>
            </a:endParaRPr>
          </a:p>
        </p:txBody>
      </p:sp>
      <p:sp>
        <p:nvSpPr>
          <p:cNvPr id="30" name="Text 25"/>
          <p:cNvSpPr/>
          <p:nvPr/>
        </p:nvSpPr>
        <p:spPr>
          <a:xfrm>
            <a:off x="3611880" y="2980944"/>
            <a:ext cx="2240280" cy="228600"/>
          </a:xfrm>
          <a:prstGeom prst="rect">
            <a:avLst/>
          </a:prstGeom>
          <a:noFill/>
          <a:ln/>
        </p:spPr>
        <p:txBody>
          <a:bodyPr wrap="square" lIns="0" tIns="0" rIns="0" bIns="0" rtlCol="0" anchor="ctr"/>
          <a:lstStyle/>
          <a:p>
            <a:r>
              <a:rPr lang="en-US" sz="900" b="1" dirty="0">
                <a:solidFill>
                  <a:srgbClr val="088395"/>
                </a:solidFill>
                <a:latin typeface="Georgia" pitchFamily="34" charset="0"/>
                <a:ea typeface="Georgia" pitchFamily="34" charset="-122"/>
                <a:cs typeface="Georgia" pitchFamily="34" charset="-120"/>
              </a:rPr>
              <a:t>Paired vs. unpaired</a:t>
            </a:r>
            <a:endParaRPr lang="en-US" sz="900" dirty="0">
              <a:latin typeface="Georgia" panose="02040502050405020303" pitchFamily="18" charset="0"/>
            </a:endParaRPr>
          </a:p>
        </p:txBody>
      </p:sp>
      <p:sp>
        <p:nvSpPr>
          <p:cNvPr id="31" name="Text 26"/>
          <p:cNvSpPr/>
          <p:nvPr/>
        </p:nvSpPr>
        <p:spPr>
          <a:xfrm>
            <a:off x="3611880" y="3236976"/>
            <a:ext cx="2240280" cy="502920"/>
          </a:xfrm>
          <a:prstGeom prst="rect">
            <a:avLst/>
          </a:prstGeom>
          <a:noFill/>
          <a:ln/>
        </p:spPr>
        <p:txBody>
          <a:bodyPr wrap="square" lIns="0" tIns="0" rIns="0" bIns="0" rtlCol="0" anchor="ctr"/>
          <a:lstStyle/>
          <a:p>
            <a:r>
              <a:rPr lang="en-US" sz="900" dirty="0">
                <a:solidFill>
                  <a:srgbClr val="4A6670"/>
                </a:solidFill>
                <a:latin typeface="Georgia" panose="02040502050405020303" pitchFamily="18" charset="0"/>
                <a:ea typeface="Calibri" pitchFamily="34" charset="-122"/>
                <a:cs typeface="Calibri" pitchFamily="34" charset="-120"/>
              </a:rPr>
              <a:t>10x Multiome gives matched RNA + ATAC per cell; most studies have separate profiling batches</a:t>
            </a:r>
            <a:endParaRPr lang="en-US" sz="900" dirty="0">
              <a:latin typeface="Georgia" panose="02040502050405020303" pitchFamily="18" charset="0"/>
            </a:endParaRPr>
          </a:p>
        </p:txBody>
      </p:sp>
      <p:sp>
        <p:nvSpPr>
          <p:cNvPr id="32" name="Shape 27"/>
          <p:cNvSpPr/>
          <p:nvPr/>
        </p:nvSpPr>
        <p:spPr>
          <a:xfrm>
            <a:off x="3566160" y="3785616"/>
            <a:ext cx="2331720" cy="228600"/>
          </a:xfrm>
          <a:prstGeom prst="rect">
            <a:avLst/>
          </a:prstGeom>
          <a:solidFill>
            <a:srgbClr val="D1EDE8"/>
          </a:solidFill>
          <a:ln/>
        </p:spPr>
        <p:txBody>
          <a:bodyPr/>
          <a:lstStyle/>
          <a:p>
            <a:endParaRPr lang="en-US" dirty="0">
              <a:latin typeface="Georgia" panose="02040502050405020303" pitchFamily="18" charset="0"/>
            </a:endParaRPr>
          </a:p>
        </p:txBody>
      </p:sp>
      <p:sp>
        <p:nvSpPr>
          <p:cNvPr id="33" name="Text 28"/>
          <p:cNvSpPr/>
          <p:nvPr/>
        </p:nvSpPr>
        <p:spPr>
          <a:xfrm>
            <a:off x="3611880" y="3785616"/>
            <a:ext cx="2240280" cy="228600"/>
          </a:xfrm>
          <a:prstGeom prst="rect">
            <a:avLst/>
          </a:prstGeom>
          <a:noFill/>
          <a:ln/>
        </p:spPr>
        <p:txBody>
          <a:bodyPr wrap="square" lIns="0" tIns="0" rIns="0" bIns="0" rtlCol="0" anchor="ctr"/>
          <a:lstStyle/>
          <a:p>
            <a:r>
              <a:rPr lang="en-US" sz="900" b="1" dirty="0">
                <a:solidFill>
                  <a:srgbClr val="088395"/>
                </a:solidFill>
                <a:latin typeface="Georgia" pitchFamily="34" charset="0"/>
                <a:ea typeface="Georgia" pitchFamily="34" charset="-122"/>
                <a:cs typeface="Georgia" pitchFamily="34" charset="-120"/>
              </a:rPr>
              <a:t>Impact</a:t>
            </a:r>
            <a:endParaRPr lang="en-US" sz="900" dirty="0">
              <a:latin typeface="Georgia" panose="02040502050405020303" pitchFamily="18" charset="0"/>
            </a:endParaRPr>
          </a:p>
        </p:txBody>
      </p:sp>
      <p:sp>
        <p:nvSpPr>
          <p:cNvPr id="34" name="Text 29"/>
          <p:cNvSpPr/>
          <p:nvPr/>
        </p:nvSpPr>
        <p:spPr>
          <a:xfrm>
            <a:off x="3611880" y="4041648"/>
            <a:ext cx="2240280" cy="502920"/>
          </a:xfrm>
          <a:prstGeom prst="rect">
            <a:avLst/>
          </a:prstGeom>
          <a:noFill/>
          <a:ln/>
        </p:spPr>
        <p:txBody>
          <a:bodyPr wrap="square" lIns="0" tIns="0" rIns="0" bIns="0" rtlCol="0" anchor="ctr"/>
          <a:lstStyle/>
          <a:p>
            <a:r>
              <a:rPr lang="en-US" sz="900" dirty="0">
                <a:solidFill>
                  <a:srgbClr val="4A6670"/>
                </a:solidFill>
                <a:latin typeface="Georgia" panose="02040502050405020303" pitchFamily="18" charset="0"/>
                <a:ea typeface="Calibri" pitchFamily="34" charset="-122"/>
                <a:cs typeface="Calibri" pitchFamily="34" charset="-120"/>
              </a:rPr>
              <a:t>Diagonal integration needed; power drops; per-cell cross-modal inference blocked</a:t>
            </a:r>
            <a:endParaRPr lang="en-US" sz="900" dirty="0">
              <a:latin typeface="Georgia" panose="02040502050405020303" pitchFamily="18" charset="0"/>
            </a:endParaRPr>
          </a:p>
        </p:txBody>
      </p:sp>
      <p:sp>
        <p:nvSpPr>
          <p:cNvPr id="35" name="Text 30"/>
          <p:cNvSpPr/>
          <p:nvPr/>
        </p:nvSpPr>
        <p:spPr>
          <a:xfrm>
            <a:off x="3566160" y="4727448"/>
            <a:ext cx="2331720" cy="320040"/>
          </a:xfrm>
          <a:prstGeom prst="rect">
            <a:avLst/>
          </a:prstGeom>
          <a:noFill/>
          <a:ln/>
        </p:spPr>
        <p:txBody>
          <a:bodyPr wrap="square" lIns="0" tIns="0" rIns="0" bIns="0" rtlCol="0" anchor="b"/>
          <a:lstStyle/>
          <a:p>
            <a:r>
              <a:rPr lang="en-US" sz="750" dirty="0">
                <a:solidFill>
                  <a:srgbClr val="4A6670"/>
                </a:solidFill>
                <a:latin typeface="Georgia" panose="02040502050405020303" pitchFamily="18" charset="0"/>
                <a:ea typeface="Calibri" pitchFamily="34" charset="-122"/>
                <a:cs typeface="Calibri" pitchFamily="34" charset="-120"/>
              </a:rPr>
              <a:t>Heumos et al. Mol Sys Biol 2025</a:t>
            </a:r>
            <a:endParaRPr lang="en-US" sz="750" dirty="0">
              <a:latin typeface="Georgia" panose="02040502050405020303" pitchFamily="18" charset="0"/>
            </a:endParaRPr>
          </a:p>
          <a:p>
            <a:r>
              <a:rPr lang="en-US" sz="750" dirty="0">
                <a:solidFill>
                  <a:srgbClr val="4A6670"/>
                </a:solidFill>
                <a:latin typeface="Georgia" panose="02040502050405020303" pitchFamily="18" charset="0"/>
                <a:ea typeface="Calibri" pitchFamily="34" charset="-122"/>
                <a:cs typeface="Calibri" pitchFamily="34" charset="-120"/>
              </a:rPr>
              <a:t>Argelaguet et al. Nat Methods 2021</a:t>
            </a:r>
            <a:endParaRPr lang="en-US" sz="750" dirty="0">
              <a:latin typeface="Georgia" panose="02040502050405020303" pitchFamily="18" charset="0"/>
            </a:endParaRPr>
          </a:p>
        </p:txBody>
      </p:sp>
      <p:sp>
        <p:nvSpPr>
          <p:cNvPr id="36" name="Shape 31"/>
          <p:cNvSpPr/>
          <p:nvPr/>
        </p:nvSpPr>
        <p:spPr>
          <a:xfrm>
            <a:off x="6355080" y="1463040"/>
            <a:ext cx="2606040" cy="3611880"/>
          </a:xfrm>
          <a:prstGeom prst="rect">
            <a:avLst/>
          </a:prstGeom>
          <a:solidFill>
            <a:srgbClr val="FFFFFF"/>
          </a:solidFill>
          <a:ln/>
          <a:effectLst>
            <a:outerShdw blurRad="63500" dist="25400" dir="16200000" algn="bl" rotWithShape="0">
              <a:srgbClr val="C0C0C0">
                <a:alpha val="25000"/>
              </a:srgbClr>
            </a:outerShdw>
          </a:effectLst>
        </p:spPr>
        <p:txBody>
          <a:bodyPr/>
          <a:lstStyle/>
          <a:p>
            <a:endParaRPr lang="en-US" dirty="0">
              <a:latin typeface="Georgia" panose="02040502050405020303" pitchFamily="18" charset="0"/>
            </a:endParaRPr>
          </a:p>
        </p:txBody>
      </p:sp>
      <p:sp>
        <p:nvSpPr>
          <p:cNvPr id="37" name="Shape 32"/>
          <p:cNvSpPr/>
          <p:nvPr/>
        </p:nvSpPr>
        <p:spPr>
          <a:xfrm>
            <a:off x="6355080" y="1463040"/>
            <a:ext cx="2606040" cy="64008"/>
          </a:xfrm>
          <a:prstGeom prst="rect">
            <a:avLst/>
          </a:prstGeom>
          <a:solidFill>
            <a:srgbClr val="6B5B95"/>
          </a:solidFill>
          <a:ln/>
        </p:spPr>
        <p:txBody>
          <a:bodyPr/>
          <a:lstStyle/>
          <a:p>
            <a:endParaRPr lang="en-US" dirty="0">
              <a:latin typeface="Georgia" panose="02040502050405020303" pitchFamily="18" charset="0"/>
            </a:endParaRPr>
          </a:p>
        </p:txBody>
      </p:sp>
      <p:pic>
        <p:nvPicPr>
          <p:cNvPr id="38" name="Image 3" descr="preencoded.png"/>
          <p:cNvPicPr>
            <a:picLocks noChangeAspect="1"/>
          </p:cNvPicPr>
          <p:nvPr/>
        </p:nvPicPr>
        <p:blipFill>
          <a:blip r:embed="rId6"/>
          <a:stretch>
            <a:fillRect/>
          </a:stretch>
        </p:blipFill>
        <p:spPr>
          <a:xfrm>
            <a:off x="6519672" y="1645920"/>
            <a:ext cx="320040" cy="320040"/>
          </a:xfrm>
          <a:prstGeom prst="rect">
            <a:avLst/>
          </a:prstGeom>
        </p:spPr>
      </p:pic>
      <p:sp>
        <p:nvSpPr>
          <p:cNvPr id="39" name="Text 33"/>
          <p:cNvSpPr/>
          <p:nvPr/>
        </p:nvSpPr>
        <p:spPr>
          <a:xfrm>
            <a:off x="6922008" y="1600200"/>
            <a:ext cx="1874520" cy="274320"/>
          </a:xfrm>
          <a:prstGeom prst="rect">
            <a:avLst/>
          </a:prstGeom>
          <a:noFill/>
          <a:ln/>
        </p:spPr>
        <p:txBody>
          <a:bodyPr wrap="square" lIns="0" tIns="0" rIns="0" bIns="0" rtlCol="0" anchor="ctr"/>
          <a:lstStyle/>
          <a:p>
            <a:r>
              <a:rPr lang="en-US" sz="1300" b="1" dirty="0">
                <a:solidFill>
                  <a:srgbClr val="1A2B34"/>
                </a:solidFill>
                <a:latin typeface="Georgia" pitchFamily="34" charset="0"/>
                <a:ea typeface="Georgia" pitchFamily="34" charset="-122"/>
                <a:cs typeface="Georgia" pitchFamily="34" charset="-120"/>
              </a:rPr>
              <a:t>Modality-Level Absence</a:t>
            </a:r>
            <a:endParaRPr lang="en-US" sz="1300" dirty="0">
              <a:latin typeface="Georgia" panose="02040502050405020303" pitchFamily="18" charset="0"/>
            </a:endParaRPr>
          </a:p>
        </p:txBody>
      </p:sp>
      <p:sp>
        <p:nvSpPr>
          <p:cNvPr id="40" name="Text 34"/>
          <p:cNvSpPr/>
          <p:nvPr/>
        </p:nvSpPr>
        <p:spPr>
          <a:xfrm>
            <a:off x="6922008" y="1847088"/>
            <a:ext cx="1874520" cy="201168"/>
          </a:xfrm>
          <a:prstGeom prst="rect">
            <a:avLst/>
          </a:prstGeom>
          <a:noFill/>
          <a:ln/>
        </p:spPr>
        <p:txBody>
          <a:bodyPr wrap="square" lIns="0" tIns="0" rIns="0" bIns="0" rtlCol="0" anchor="ctr"/>
          <a:lstStyle/>
          <a:p>
            <a:r>
              <a:rPr lang="en-US" sz="950" dirty="0">
                <a:solidFill>
                  <a:srgbClr val="6B5B95"/>
                </a:solidFill>
                <a:latin typeface="Georgia" panose="02040502050405020303" pitchFamily="18" charset="0"/>
                <a:ea typeface="Calibri" pitchFamily="34" charset="-122"/>
                <a:cs typeface="Calibri" pitchFamily="34" charset="-120"/>
              </a:rPr>
              <a:t>Entire omics layers missing</a:t>
            </a:r>
            <a:endParaRPr lang="en-US" sz="950" dirty="0">
              <a:latin typeface="Georgia" panose="02040502050405020303" pitchFamily="18" charset="0"/>
            </a:endParaRPr>
          </a:p>
        </p:txBody>
      </p:sp>
      <p:sp>
        <p:nvSpPr>
          <p:cNvPr id="41" name="Shape 35"/>
          <p:cNvSpPr/>
          <p:nvPr/>
        </p:nvSpPr>
        <p:spPr>
          <a:xfrm>
            <a:off x="6492240" y="2176272"/>
            <a:ext cx="2331720" cy="228600"/>
          </a:xfrm>
          <a:prstGeom prst="rect">
            <a:avLst/>
          </a:prstGeom>
          <a:solidFill>
            <a:srgbClr val="D1EDE8"/>
          </a:solidFill>
          <a:ln/>
        </p:spPr>
        <p:txBody>
          <a:bodyPr/>
          <a:lstStyle/>
          <a:p>
            <a:endParaRPr lang="en-US" dirty="0">
              <a:latin typeface="Georgia" panose="02040502050405020303" pitchFamily="18" charset="0"/>
            </a:endParaRPr>
          </a:p>
        </p:txBody>
      </p:sp>
      <p:sp>
        <p:nvSpPr>
          <p:cNvPr id="42" name="Text 36"/>
          <p:cNvSpPr/>
          <p:nvPr/>
        </p:nvSpPr>
        <p:spPr>
          <a:xfrm>
            <a:off x="6537960" y="2176272"/>
            <a:ext cx="2240280" cy="228600"/>
          </a:xfrm>
          <a:prstGeom prst="rect">
            <a:avLst/>
          </a:prstGeom>
          <a:noFill/>
          <a:ln/>
        </p:spPr>
        <p:txBody>
          <a:bodyPr wrap="square" lIns="0" tIns="0" rIns="0" bIns="0" rtlCol="0" anchor="ctr"/>
          <a:lstStyle/>
          <a:p>
            <a:r>
              <a:rPr lang="en-US" sz="900" b="1" dirty="0">
                <a:solidFill>
                  <a:srgbClr val="088395"/>
                </a:solidFill>
                <a:latin typeface="Georgia" pitchFamily="34" charset="0"/>
                <a:ea typeface="Georgia" pitchFamily="34" charset="-122"/>
                <a:cs typeface="Georgia" pitchFamily="34" charset="-120"/>
              </a:rPr>
              <a:t>Cost constraints</a:t>
            </a:r>
            <a:endParaRPr lang="en-US" sz="900" dirty="0">
              <a:latin typeface="Georgia" panose="02040502050405020303" pitchFamily="18" charset="0"/>
            </a:endParaRPr>
          </a:p>
        </p:txBody>
      </p:sp>
      <p:sp>
        <p:nvSpPr>
          <p:cNvPr id="43" name="Text 37"/>
          <p:cNvSpPr/>
          <p:nvPr/>
        </p:nvSpPr>
        <p:spPr>
          <a:xfrm>
            <a:off x="6537960" y="2432304"/>
            <a:ext cx="2240280" cy="502920"/>
          </a:xfrm>
          <a:prstGeom prst="rect">
            <a:avLst/>
          </a:prstGeom>
          <a:noFill/>
          <a:ln/>
        </p:spPr>
        <p:txBody>
          <a:bodyPr wrap="square" lIns="0" tIns="0" rIns="0" bIns="0" rtlCol="0" anchor="ctr"/>
          <a:lstStyle/>
          <a:p>
            <a:r>
              <a:rPr lang="en-US" sz="900" dirty="0">
                <a:solidFill>
                  <a:srgbClr val="4A6670"/>
                </a:solidFill>
                <a:latin typeface="Georgia" panose="02040502050405020303" pitchFamily="18" charset="0"/>
                <a:ea typeface="Calibri" pitchFamily="34" charset="-122"/>
                <a:cs typeface="Calibri" pitchFamily="34" charset="-120"/>
              </a:rPr>
              <a:t>A study may have WGS + RNA-seq but cannot afford phosphoproteomics or spatial transcriptomics</a:t>
            </a:r>
            <a:endParaRPr lang="en-US" sz="900" dirty="0">
              <a:latin typeface="Georgia" panose="02040502050405020303" pitchFamily="18" charset="0"/>
            </a:endParaRPr>
          </a:p>
        </p:txBody>
      </p:sp>
      <p:sp>
        <p:nvSpPr>
          <p:cNvPr id="44" name="Shape 38"/>
          <p:cNvSpPr/>
          <p:nvPr/>
        </p:nvSpPr>
        <p:spPr>
          <a:xfrm>
            <a:off x="6492240" y="2980944"/>
            <a:ext cx="2331720" cy="228600"/>
          </a:xfrm>
          <a:prstGeom prst="rect">
            <a:avLst/>
          </a:prstGeom>
          <a:solidFill>
            <a:srgbClr val="D1EDE8"/>
          </a:solidFill>
          <a:ln/>
        </p:spPr>
        <p:txBody>
          <a:bodyPr/>
          <a:lstStyle/>
          <a:p>
            <a:endParaRPr lang="en-US" dirty="0">
              <a:latin typeface="Georgia" panose="02040502050405020303" pitchFamily="18" charset="0"/>
            </a:endParaRPr>
          </a:p>
        </p:txBody>
      </p:sp>
      <p:sp>
        <p:nvSpPr>
          <p:cNvPr id="45" name="Text 39"/>
          <p:cNvSpPr/>
          <p:nvPr/>
        </p:nvSpPr>
        <p:spPr>
          <a:xfrm>
            <a:off x="6537960" y="2980944"/>
            <a:ext cx="2240280" cy="228600"/>
          </a:xfrm>
          <a:prstGeom prst="rect">
            <a:avLst/>
          </a:prstGeom>
          <a:noFill/>
          <a:ln/>
        </p:spPr>
        <p:txBody>
          <a:bodyPr wrap="square" lIns="0" tIns="0" rIns="0" bIns="0" rtlCol="0" anchor="ctr"/>
          <a:lstStyle/>
          <a:p>
            <a:r>
              <a:rPr lang="en-US" sz="900" b="1" dirty="0">
                <a:solidFill>
                  <a:srgbClr val="088395"/>
                </a:solidFill>
                <a:latin typeface="Georgia" pitchFamily="34" charset="0"/>
                <a:ea typeface="Georgia" pitchFamily="34" charset="-122"/>
                <a:cs typeface="Georgia" pitchFamily="34" charset="-120"/>
              </a:rPr>
              <a:t>Tissue limitations</a:t>
            </a:r>
            <a:endParaRPr lang="en-US" sz="900" dirty="0">
              <a:latin typeface="Georgia" panose="02040502050405020303" pitchFamily="18" charset="0"/>
            </a:endParaRPr>
          </a:p>
        </p:txBody>
      </p:sp>
      <p:sp>
        <p:nvSpPr>
          <p:cNvPr id="46" name="Text 40"/>
          <p:cNvSpPr/>
          <p:nvPr/>
        </p:nvSpPr>
        <p:spPr>
          <a:xfrm>
            <a:off x="6537960" y="3236976"/>
            <a:ext cx="2240280" cy="502920"/>
          </a:xfrm>
          <a:prstGeom prst="rect">
            <a:avLst/>
          </a:prstGeom>
          <a:noFill/>
          <a:ln/>
        </p:spPr>
        <p:txBody>
          <a:bodyPr wrap="square" lIns="0" tIns="0" rIns="0" bIns="0" rtlCol="0" anchor="ctr"/>
          <a:lstStyle/>
          <a:p>
            <a:r>
              <a:rPr lang="en-US" sz="900" dirty="0">
                <a:solidFill>
                  <a:srgbClr val="4A6670"/>
                </a:solidFill>
                <a:latin typeface="Georgia" panose="02040502050405020303" pitchFamily="18" charset="0"/>
                <a:ea typeface="Calibri" pitchFamily="34" charset="-122"/>
                <a:cs typeface="Calibri" pitchFamily="34" charset="-120"/>
              </a:rPr>
              <a:t>FFPE samples support DNA/methylation but yield degraded RNA and poor chromatin accessibility</a:t>
            </a:r>
            <a:endParaRPr lang="en-US" sz="900" dirty="0">
              <a:latin typeface="Georgia" panose="02040502050405020303" pitchFamily="18" charset="0"/>
            </a:endParaRPr>
          </a:p>
        </p:txBody>
      </p:sp>
      <p:sp>
        <p:nvSpPr>
          <p:cNvPr id="47" name="Shape 41"/>
          <p:cNvSpPr/>
          <p:nvPr/>
        </p:nvSpPr>
        <p:spPr>
          <a:xfrm>
            <a:off x="6492240" y="3785616"/>
            <a:ext cx="2331720" cy="228600"/>
          </a:xfrm>
          <a:prstGeom prst="rect">
            <a:avLst/>
          </a:prstGeom>
          <a:solidFill>
            <a:srgbClr val="D1EDE8"/>
          </a:solidFill>
          <a:ln/>
        </p:spPr>
        <p:txBody>
          <a:bodyPr/>
          <a:lstStyle/>
          <a:p>
            <a:endParaRPr lang="en-US" dirty="0">
              <a:latin typeface="Georgia" panose="02040502050405020303" pitchFamily="18" charset="0"/>
            </a:endParaRPr>
          </a:p>
        </p:txBody>
      </p:sp>
      <p:sp>
        <p:nvSpPr>
          <p:cNvPr id="48" name="Text 42"/>
          <p:cNvSpPr/>
          <p:nvPr/>
        </p:nvSpPr>
        <p:spPr>
          <a:xfrm>
            <a:off x="6537960" y="3785616"/>
            <a:ext cx="2240280" cy="228600"/>
          </a:xfrm>
          <a:prstGeom prst="rect">
            <a:avLst/>
          </a:prstGeom>
          <a:noFill/>
          <a:ln/>
        </p:spPr>
        <p:txBody>
          <a:bodyPr wrap="square" lIns="0" tIns="0" rIns="0" bIns="0" rtlCol="0" anchor="ctr"/>
          <a:lstStyle/>
          <a:p>
            <a:r>
              <a:rPr lang="en-US" sz="900" b="1" dirty="0">
                <a:solidFill>
                  <a:srgbClr val="088395"/>
                </a:solidFill>
                <a:latin typeface="Georgia" pitchFamily="34" charset="0"/>
                <a:ea typeface="Georgia" pitchFamily="34" charset="-122"/>
                <a:cs typeface="Georgia" pitchFamily="34" charset="-120"/>
              </a:rPr>
              <a:t>Impact</a:t>
            </a:r>
            <a:endParaRPr lang="en-US" sz="900" dirty="0">
              <a:latin typeface="Georgia" panose="02040502050405020303" pitchFamily="18" charset="0"/>
            </a:endParaRPr>
          </a:p>
        </p:txBody>
      </p:sp>
      <p:sp>
        <p:nvSpPr>
          <p:cNvPr id="49" name="Text 43"/>
          <p:cNvSpPr/>
          <p:nvPr/>
        </p:nvSpPr>
        <p:spPr>
          <a:xfrm>
            <a:off x="6537960" y="4041648"/>
            <a:ext cx="2240280" cy="502920"/>
          </a:xfrm>
          <a:prstGeom prst="rect">
            <a:avLst/>
          </a:prstGeom>
          <a:noFill/>
          <a:ln/>
        </p:spPr>
        <p:txBody>
          <a:bodyPr wrap="square" lIns="0" tIns="0" rIns="0" bIns="0" rtlCol="0" anchor="ctr"/>
          <a:lstStyle/>
          <a:p>
            <a:r>
              <a:rPr lang="en-US" sz="900" dirty="0">
                <a:solidFill>
                  <a:srgbClr val="4A6670"/>
                </a:solidFill>
                <a:latin typeface="Georgia" panose="02040502050405020303" pitchFamily="18" charset="0"/>
                <a:ea typeface="Calibri" pitchFamily="34" charset="-122"/>
                <a:cs typeface="Calibri" pitchFamily="34" charset="-120"/>
              </a:rPr>
              <a:t>Regulatory layers invisible; causal chain from mutation → phenotype is incomplete</a:t>
            </a:r>
            <a:endParaRPr lang="en-US" sz="900" dirty="0">
              <a:latin typeface="Georgia" panose="02040502050405020303" pitchFamily="18" charset="0"/>
            </a:endParaRPr>
          </a:p>
        </p:txBody>
      </p:sp>
      <p:sp>
        <p:nvSpPr>
          <p:cNvPr id="50" name="Text 44"/>
          <p:cNvSpPr/>
          <p:nvPr/>
        </p:nvSpPr>
        <p:spPr>
          <a:xfrm>
            <a:off x="6492240" y="4727448"/>
            <a:ext cx="2331720" cy="320040"/>
          </a:xfrm>
          <a:prstGeom prst="rect">
            <a:avLst/>
          </a:prstGeom>
          <a:noFill/>
          <a:ln/>
        </p:spPr>
        <p:txBody>
          <a:bodyPr wrap="square" lIns="0" tIns="0" rIns="0" bIns="0" rtlCol="0" anchor="b"/>
          <a:lstStyle/>
          <a:p>
            <a:r>
              <a:rPr lang="en-US" sz="750" dirty="0">
                <a:solidFill>
                  <a:srgbClr val="4A6670"/>
                </a:solidFill>
                <a:latin typeface="Georgia" panose="02040502050405020303" pitchFamily="18" charset="0"/>
                <a:ea typeface="Calibri" pitchFamily="34" charset="-122"/>
                <a:cs typeface="Calibri" pitchFamily="34" charset="-120"/>
              </a:rPr>
              <a:t>Barros et al. Brief Bioinform 2025</a:t>
            </a:r>
            <a:endParaRPr lang="en-US" sz="750" dirty="0">
              <a:latin typeface="Georgia" panose="02040502050405020303" pitchFamily="18" charset="0"/>
            </a:endParaRPr>
          </a:p>
          <a:p>
            <a:r>
              <a:rPr lang="en-US" sz="750" dirty="0">
                <a:solidFill>
                  <a:srgbClr val="4A6670"/>
                </a:solidFill>
                <a:latin typeface="Georgia" panose="02040502050405020303" pitchFamily="18" charset="0"/>
                <a:ea typeface="Calibri" pitchFamily="34" charset="-122"/>
                <a:cs typeface="Calibri" pitchFamily="34" charset="-120"/>
              </a:rPr>
              <a:t>Mohr et al. Biomedicines 2024</a:t>
            </a:r>
            <a:endParaRPr lang="en-US" sz="750" dirty="0">
              <a:latin typeface="Georgia" panose="02040502050405020303" pitchFamily="18" charset="0"/>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0" descr="preencoded.png"/>
          <p:cNvPicPr>
            <a:picLocks noChangeAspect="1"/>
          </p:cNvPicPr>
          <p:nvPr/>
        </p:nvPicPr>
        <p:blipFill>
          <a:blip r:embed="rId3"/>
          <a:stretch>
            <a:fillRect/>
          </a:stretch>
        </p:blipFill>
        <p:spPr>
          <a:xfrm>
            <a:off x="548640" y="292608"/>
            <a:ext cx="438912" cy="438912"/>
          </a:xfrm>
          <a:prstGeom prst="rect">
            <a:avLst/>
          </a:prstGeom>
        </p:spPr>
      </p:pic>
      <p:sp>
        <p:nvSpPr>
          <p:cNvPr id="4" name="Text 1"/>
          <p:cNvSpPr/>
          <p:nvPr/>
        </p:nvSpPr>
        <p:spPr>
          <a:xfrm>
            <a:off x="1143000" y="164592"/>
            <a:ext cx="7498080" cy="594360"/>
          </a:xfrm>
          <a:prstGeom prst="rect">
            <a:avLst/>
          </a:prstGeom>
          <a:noFill/>
          <a:ln/>
        </p:spPr>
        <p:txBody>
          <a:bodyPr wrap="square" lIns="0" tIns="0" rIns="0" bIns="0" rtlCol="0" anchor="ctr"/>
          <a:lstStyle/>
          <a:p>
            <a:r>
              <a:rPr lang="en-US" sz="2400" b="1" dirty="0">
                <a:solidFill>
                  <a:srgbClr val="FFFFFF"/>
                </a:solidFill>
                <a:latin typeface="Georgia" pitchFamily="34" charset="0"/>
                <a:ea typeface="Georgia" pitchFamily="34" charset="-122"/>
                <a:cs typeface="Georgia" pitchFamily="34" charset="-120"/>
              </a:rPr>
              <a:t>Computational Strategies for Heterogeneity &amp; Missingness</a:t>
            </a:r>
            <a:endParaRPr lang="en-US" sz="2400" dirty="0">
              <a:latin typeface="Georgia" panose="02040502050405020303" pitchFamily="18" charset="0"/>
            </a:endParaRPr>
          </a:p>
        </p:txBody>
      </p:sp>
      <p:sp>
        <p:nvSpPr>
          <p:cNvPr id="5" name="Text 2"/>
          <p:cNvSpPr/>
          <p:nvPr/>
        </p:nvSpPr>
        <p:spPr>
          <a:xfrm>
            <a:off x="1143000" y="713232"/>
            <a:ext cx="7498080" cy="384048"/>
          </a:xfrm>
          <a:prstGeom prst="rect">
            <a:avLst/>
          </a:prstGeom>
          <a:noFill/>
          <a:ln/>
        </p:spPr>
        <p:txBody>
          <a:bodyPr wrap="square" lIns="0" tIns="0" rIns="0" bIns="0" rtlCol="0" anchor="ctr"/>
          <a:lstStyle/>
          <a:p>
            <a:r>
              <a:rPr lang="en-US" sz="1300" dirty="0">
                <a:solidFill>
                  <a:srgbClr val="58E0C3"/>
                </a:solidFill>
                <a:latin typeface="Georgia" panose="02040502050405020303" pitchFamily="18" charset="0"/>
                <a:ea typeface="Calibri" pitchFamily="34" charset="-122"/>
                <a:cs typeface="Calibri" pitchFamily="34" charset="-120"/>
              </a:rPr>
              <a:t>How modern tools address the fundamental data incompatibilities</a:t>
            </a:r>
            <a:endParaRPr lang="en-US" sz="1300" dirty="0">
              <a:latin typeface="Georgia" panose="02040502050405020303" pitchFamily="18" charset="0"/>
            </a:endParaRPr>
          </a:p>
        </p:txBody>
      </p:sp>
      <p:sp>
        <p:nvSpPr>
          <p:cNvPr id="6" name="Shape 3"/>
          <p:cNvSpPr/>
          <p:nvPr/>
        </p:nvSpPr>
        <p:spPr>
          <a:xfrm>
            <a:off x="457200" y="1600200"/>
            <a:ext cx="3931920" cy="3246120"/>
          </a:xfrm>
          <a:prstGeom prst="rect">
            <a:avLst/>
          </a:prstGeom>
          <a:solidFill>
            <a:srgbClr val="FFFFFF"/>
          </a:solidFill>
          <a:ln/>
          <a:effectLst>
            <a:outerShdw blurRad="63500" dist="25400" dir="16200000" algn="bl" rotWithShape="0">
              <a:srgbClr val="C0C0C0">
                <a:alpha val="25000"/>
              </a:srgbClr>
            </a:outerShdw>
          </a:effectLst>
        </p:spPr>
        <p:txBody>
          <a:bodyPr/>
          <a:lstStyle/>
          <a:p>
            <a:endParaRPr lang="en-US" dirty="0">
              <a:latin typeface="Georgia" panose="02040502050405020303" pitchFamily="18" charset="0"/>
            </a:endParaRPr>
          </a:p>
        </p:txBody>
      </p:sp>
      <p:sp>
        <p:nvSpPr>
          <p:cNvPr id="7" name="Shape 4"/>
          <p:cNvSpPr/>
          <p:nvPr/>
        </p:nvSpPr>
        <p:spPr>
          <a:xfrm>
            <a:off x="457200" y="1600200"/>
            <a:ext cx="3931920" cy="64008"/>
          </a:xfrm>
          <a:prstGeom prst="rect">
            <a:avLst/>
          </a:prstGeom>
          <a:solidFill>
            <a:srgbClr val="088395"/>
          </a:solidFill>
          <a:ln/>
        </p:spPr>
        <p:txBody>
          <a:bodyPr/>
          <a:lstStyle/>
          <a:p>
            <a:endParaRPr lang="en-US" dirty="0">
              <a:latin typeface="Georgia" panose="02040502050405020303" pitchFamily="18" charset="0"/>
            </a:endParaRPr>
          </a:p>
        </p:txBody>
      </p:sp>
      <p:sp>
        <p:nvSpPr>
          <p:cNvPr id="8" name="Text 5"/>
          <p:cNvSpPr/>
          <p:nvPr/>
        </p:nvSpPr>
        <p:spPr>
          <a:xfrm>
            <a:off x="640080" y="1764792"/>
            <a:ext cx="3474720" cy="320040"/>
          </a:xfrm>
          <a:prstGeom prst="rect">
            <a:avLst/>
          </a:prstGeom>
          <a:noFill/>
          <a:ln/>
        </p:spPr>
        <p:txBody>
          <a:bodyPr wrap="square" lIns="0" tIns="0" rIns="0" bIns="0" rtlCol="0" anchor="ctr"/>
          <a:lstStyle/>
          <a:p>
            <a:r>
              <a:rPr lang="en-US" sz="1600" b="1" dirty="0">
                <a:solidFill>
                  <a:srgbClr val="088395"/>
                </a:solidFill>
                <a:latin typeface="Georgia" pitchFamily="34" charset="0"/>
                <a:ea typeface="Georgia" pitchFamily="34" charset="-122"/>
                <a:cs typeface="Georgia" pitchFamily="34" charset="-120"/>
              </a:rPr>
              <a:t>Handling Heterogeneity</a:t>
            </a:r>
            <a:endParaRPr lang="en-US" sz="1600" dirty="0">
              <a:latin typeface="Georgia" panose="02040502050405020303" pitchFamily="18" charset="0"/>
            </a:endParaRPr>
          </a:p>
        </p:txBody>
      </p:sp>
      <p:pic>
        <p:nvPicPr>
          <p:cNvPr id="9" name="Image 1" descr="preencoded.png"/>
          <p:cNvPicPr>
            <a:picLocks noChangeAspect="1"/>
          </p:cNvPicPr>
          <p:nvPr/>
        </p:nvPicPr>
        <p:blipFill>
          <a:blip r:embed="rId4"/>
          <a:stretch>
            <a:fillRect/>
          </a:stretch>
        </p:blipFill>
        <p:spPr>
          <a:xfrm>
            <a:off x="640080" y="2167128"/>
            <a:ext cx="201168" cy="201168"/>
          </a:xfrm>
          <a:prstGeom prst="rect">
            <a:avLst/>
          </a:prstGeom>
        </p:spPr>
      </p:pic>
      <p:sp>
        <p:nvSpPr>
          <p:cNvPr id="10" name="Text 6"/>
          <p:cNvSpPr/>
          <p:nvPr/>
        </p:nvSpPr>
        <p:spPr>
          <a:xfrm>
            <a:off x="914400" y="2148840"/>
            <a:ext cx="2743200" cy="228600"/>
          </a:xfrm>
          <a:prstGeom prst="rect">
            <a:avLst/>
          </a:prstGeom>
          <a:noFill/>
          <a:ln/>
        </p:spPr>
        <p:txBody>
          <a:bodyPr wrap="square" lIns="0" tIns="0" rIns="0" bIns="0" rtlCol="0" anchor="ctr"/>
          <a:lstStyle/>
          <a:p>
            <a:r>
              <a:rPr lang="en-US" sz="1100" b="1" dirty="0">
                <a:solidFill>
                  <a:srgbClr val="1A2B34"/>
                </a:solidFill>
                <a:latin typeface="Georgia" pitchFamily="34" charset="0"/>
                <a:ea typeface="Georgia" pitchFamily="34" charset="-122"/>
                <a:cs typeface="Georgia" pitchFamily="34" charset="-120"/>
              </a:rPr>
              <a:t>Modality-Specific Encoders</a:t>
            </a:r>
            <a:endParaRPr lang="en-US" sz="1100" dirty="0">
              <a:latin typeface="Georgia" panose="02040502050405020303" pitchFamily="18" charset="0"/>
            </a:endParaRPr>
          </a:p>
        </p:txBody>
      </p:sp>
      <p:sp>
        <p:nvSpPr>
          <p:cNvPr id="11" name="Text 7"/>
          <p:cNvSpPr/>
          <p:nvPr/>
        </p:nvSpPr>
        <p:spPr>
          <a:xfrm>
            <a:off x="914400" y="2386584"/>
            <a:ext cx="3291840" cy="384048"/>
          </a:xfrm>
          <a:prstGeom prst="rect">
            <a:avLst/>
          </a:prstGeom>
          <a:noFill/>
          <a:ln/>
        </p:spPr>
        <p:txBody>
          <a:bodyPr wrap="square" lIns="0" tIns="0" rIns="0" bIns="0" rtlCol="0" anchor="ctr"/>
          <a:lstStyle/>
          <a:p>
            <a:r>
              <a:rPr lang="en-US" sz="900" dirty="0">
                <a:solidFill>
                  <a:srgbClr val="4A6670"/>
                </a:solidFill>
                <a:latin typeface="Georgia" panose="02040502050405020303" pitchFamily="18" charset="0"/>
                <a:ea typeface="Calibri" pitchFamily="34" charset="-122"/>
                <a:cs typeface="Calibri" pitchFamily="34" charset="-120"/>
              </a:rPr>
              <a:t>Process each omics through its own encoder (VAE, GNN) that respects the data's native distribution before projecting into a shared latent space.</a:t>
            </a:r>
            <a:endParaRPr lang="en-US" sz="900" dirty="0">
              <a:latin typeface="Georgia" panose="02040502050405020303" pitchFamily="18" charset="0"/>
            </a:endParaRPr>
          </a:p>
        </p:txBody>
      </p:sp>
      <p:sp>
        <p:nvSpPr>
          <p:cNvPr id="12" name="Text 8"/>
          <p:cNvSpPr/>
          <p:nvPr/>
        </p:nvSpPr>
        <p:spPr>
          <a:xfrm>
            <a:off x="914400" y="2770632"/>
            <a:ext cx="2286000" cy="182880"/>
          </a:xfrm>
          <a:prstGeom prst="rect">
            <a:avLst/>
          </a:prstGeom>
          <a:noFill/>
          <a:ln/>
        </p:spPr>
        <p:txBody>
          <a:bodyPr wrap="square" lIns="0" tIns="0" rIns="0" bIns="0" rtlCol="0" anchor="ctr"/>
          <a:lstStyle/>
          <a:p>
            <a:r>
              <a:rPr lang="en-US" sz="800" dirty="0">
                <a:solidFill>
                  <a:srgbClr val="088395"/>
                </a:solidFill>
                <a:latin typeface="Georgia" panose="02040502050405020303" pitchFamily="18" charset="0"/>
                <a:ea typeface="Calibri" pitchFamily="34" charset="-122"/>
                <a:cs typeface="Calibri" pitchFamily="34" charset="-120"/>
              </a:rPr>
              <a:t>scGLUE · MultiVI · scECDA</a:t>
            </a:r>
            <a:endParaRPr lang="en-US" sz="800" dirty="0">
              <a:latin typeface="Georgia" panose="02040502050405020303" pitchFamily="18" charset="0"/>
            </a:endParaRPr>
          </a:p>
        </p:txBody>
      </p:sp>
      <p:pic>
        <p:nvPicPr>
          <p:cNvPr id="13" name="Image 2" descr="preencoded.png"/>
          <p:cNvPicPr>
            <a:picLocks noChangeAspect="1"/>
          </p:cNvPicPr>
          <p:nvPr/>
        </p:nvPicPr>
        <p:blipFill>
          <a:blip r:embed="rId4"/>
          <a:stretch>
            <a:fillRect/>
          </a:stretch>
        </p:blipFill>
        <p:spPr>
          <a:xfrm>
            <a:off x="640080" y="3063240"/>
            <a:ext cx="201168" cy="201168"/>
          </a:xfrm>
          <a:prstGeom prst="rect">
            <a:avLst/>
          </a:prstGeom>
        </p:spPr>
      </p:pic>
      <p:sp>
        <p:nvSpPr>
          <p:cNvPr id="14" name="Text 9"/>
          <p:cNvSpPr/>
          <p:nvPr/>
        </p:nvSpPr>
        <p:spPr>
          <a:xfrm>
            <a:off x="914400" y="3044952"/>
            <a:ext cx="2743200" cy="228600"/>
          </a:xfrm>
          <a:prstGeom prst="rect">
            <a:avLst/>
          </a:prstGeom>
          <a:noFill/>
          <a:ln/>
        </p:spPr>
        <p:txBody>
          <a:bodyPr wrap="square" lIns="0" tIns="0" rIns="0" bIns="0" rtlCol="0" anchor="ctr"/>
          <a:lstStyle/>
          <a:p>
            <a:r>
              <a:rPr lang="en-US" sz="1100" b="1" dirty="0">
                <a:solidFill>
                  <a:srgbClr val="1A2B34"/>
                </a:solidFill>
                <a:latin typeface="Georgia" pitchFamily="34" charset="0"/>
                <a:ea typeface="Georgia" pitchFamily="34" charset="-122"/>
                <a:cs typeface="Georgia" pitchFamily="34" charset="-120"/>
              </a:rPr>
              <a:t>Adversarial Alignment</a:t>
            </a:r>
            <a:endParaRPr lang="en-US" sz="1100" dirty="0">
              <a:latin typeface="Georgia" panose="02040502050405020303" pitchFamily="18" charset="0"/>
            </a:endParaRPr>
          </a:p>
        </p:txBody>
      </p:sp>
      <p:sp>
        <p:nvSpPr>
          <p:cNvPr id="15" name="Text 10"/>
          <p:cNvSpPr/>
          <p:nvPr/>
        </p:nvSpPr>
        <p:spPr>
          <a:xfrm>
            <a:off x="914400" y="3282696"/>
            <a:ext cx="3291840" cy="384048"/>
          </a:xfrm>
          <a:prstGeom prst="rect">
            <a:avLst/>
          </a:prstGeom>
          <a:noFill/>
          <a:ln/>
        </p:spPr>
        <p:txBody>
          <a:bodyPr wrap="square" lIns="0" tIns="0" rIns="0" bIns="0" rtlCol="0" anchor="ctr"/>
          <a:lstStyle/>
          <a:p>
            <a:r>
              <a:rPr lang="en-US" sz="900" dirty="0">
                <a:solidFill>
                  <a:srgbClr val="4A6670"/>
                </a:solidFill>
                <a:latin typeface="Georgia" panose="02040502050405020303" pitchFamily="18" charset="0"/>
                <a:ea typeface="Calibri" pitchFamily="34" charset="-122"/>
                <a:cs typeface="Calibri" pitchFamily="34" charset="-120"/>
              </a:rPr>
              <a:t>Use discriminator networks to force embeddings from different modalities into a domain-invariant space, correcting for batch and platform effects.</a:t>
            </a:r>
            <a:endParaRPr lang="en-US" sz="900" dirty="0">
              <a:latin typeface="Georgia" panose="02040502050405020303" pitchFamily="18" charset="0"/>
            </a:endParaRPr>
          </a:p>
        </p:txBody>
      </p:sp>
      <p:sp>
        <p:nvSpPr>
          <p:cNvPr id="16" name="Text 11"/>
          <p:cNvSpPr/>
          <p:nvPr/>
        </p:nvSpPr>
        <p:spPr>
          <a:xfrm>
            <a:off x="914400" y="3666744"/>
            <a:ext cx="2286000" cy="182880"/>
          </a:xfrm>
          <a:prstGeom prst="rect">
            <a:avLst/>
          </a:prstGeom>
          <a:noFill/>
          <a:ln/>
        </p:spPr>
        <p:txBody>
          <a:bodyPr wrap="square" lIns="0" tIns="0" rIns="0" bIns="0" rtlCol="0" anchor="ctr"/>
          <a:lstStyle/>
          <a:p>
            <a:r>
              <a:rPr lang="en-US" sz="800" dirty="0">
                <a:solidFill>
                  <a:srgbClr val="088395"/>
                </a:solidFill>
                <a:latin typeface="Georgia" panose="02040502050405020303" pitchFamily="18" charset="0"/>
                <a:ea typeface="Calibri" pitchFamily="34" charset="-122"/>
                <a:cs typeface="Calibri" pitchFamily="34" charset="-120"/>
              </a:rPr>
              <a:t>sciCAN · GLUE · totalVI</a:t>
            </a:r>
            <a:endParaRPr lang="en-US" sz="800" dirty="0">
              <a:latin typeface="Georgia" panose="02040502050405020303" pitchFamily="18" charset="0"/>
            </a:endParaRPr>
          </a:p>
        </p:txBody>
      </p:sp>
      <p:pic>
        <p:nvPicPr>
          <p:cNvPr id="17" name="Image 3" descr="preencoded.png"/>
          <p:cNvPicPr>
            <a:picLocks noChangeAspect="1"/>
          </p:cNvPicPr>
          <p:nvPr/>
        </p:nvPicPr>
        <p:blipFill>
          <a:blip r:embed="rId4"/>
          <a:stretch>
            <a:fillRect/>
          </a:stretch>
        </p:blipFill>
        <p:spPr>
          <a:xfrm>
            <a:off x="640080" y="3959352"/>
            <a:ext cx="201168" cy="201168"/>
          </a:xfrm>
          <a:prstGeom prst="rect">
            <a:avLst/>
          </a:prstGeom>
        </p:spPr>
      </p:pic>
      <p:sp>
        <p:nvSpPr>
          <p:cNvPr id="18" name="Text 12"/>
          <p:cNvSpPr/>
          <p:nvPr/>
        </p:nvSpPr>
        <p:spPr>
          <a:xfrm>
            <a:off x="914400" y="3941064"/>
            <a:ext cx="2743200" cy="228600"/>
          </a:xfrm>
          <a:prstGeom prst="rect">
            <a:avLst/>
          </a:prstGeom>
          <a:noFill/>
          <a:ln/>
        </p:spPr>
        <p:txBody>
          <a:bodyPr wrap="square" lIns="0" tIns="0" rIns="0" bIns="0" rtlCol="0" anchor="ctr"/>
          <a:lstStyle/>
          <a:p>
            <a:r>
              <a:rPr lang="en-US" sz="1100" b="1" dirty="0">
                <a:solidFill>
                  <a:srgbClr val="1A2B34"/>
                </a:solidFill>
                <a:latin typeface="Georgia" pitchFamily="34" charset="0"/>
                <a:ea typeface="Georgia" pitchFamily="34" charset="-122"/>
                <a:cs typeface="Georgia" pitchFamily="34" charset="-120"/>
              </a:rPr>
              <a:t>Knowledge-Guided Graphs</a:t>
            </a:r>
            <a:endParaRPr lang="en-US" sz="1100" dirty="0">
              <a:latin typeface="Georgia" panose="02040502050405020303" pitchFamily="18" charset="0"/>
            </a:endParaRPr>
          </a:p>
        </p:txBody>
      </p:sp>
      <p:sp>
        <p:nvSpPr>
          <p:cNvPr id="19" name="Text 13"/>
          <p:cNvSpPr/>
          <p:nvPr/>
        </p:nvSpPr>
        <p:spPr>
          <a:xfrm>
            <a:off x="914400" y="4178808"/>
            <a:ext cx="3291840" cy="384048"/>
          </a:xfrm>
          <a:prstGeom prst="rect">
            <a:avLst/>
          </a:prstGeom>
          <a:noFill/>
          <a:ln/>
        </p:spPr>
        <p:txBody>
          <a:bodyPr wrap="square" lIns="0" tIns="0" rIns="0" bIns="0" rtlCol="0" anchor="ctr"/>
          <a:lstStyle/>
          <a:p>
            <a:r>
              <a:rPr lang="en-US" sz="900" dirty="0">
                <a:solidFill>
                  <a:srgbClr val="4A6670"/>
                </a:solidFill>
                <a:latin typeface="Georgia" panose="02040502050405020303" pitchFamily="18" charset="0"/>
                <a:ea typeface="Calibri" pitchFamily="34" charset="-122"/>
                <a:cs typeface="Calibri" pitchFamily="34" charset="-120"/>
              </a:rPr>
              <a:t>Encode known regulatory relationships (TF → target gene, peak → gene) as graph edges to bridge heterogeneous feature spaces with biological priors.</a:t>
            </a:r>
            <a:endParaRPr lang="en-US" sz="900" dirty="0">
              <a:latin typeface="Georgia" panose="02040502050405020303" pitchFamily="18" charset="0"/>
            </a:endParaRPr>
          </a:p>
        </p:txBody>
      </p:sp>
      <p:sp>
        <p:nvSpPr>
          <p:cNvPr id="20" name="Text 14"/>
          <p:cNvSpPr/>
          <p:nvPr/>
        </p:nvSpPr>
        <p:spPr>
          <a:xfrm>
            <a:off x="914400" y="4562856"/>
            <a:ext cx="2286000" cy="182880"/>
          </a:xfrm>
          <a:prstGeom prst="rect">
            <a:avLst/>
          </a:prstGeom>
          <a:noFill/>
          <a:ln/>
        </p:spPr>
        <p:txBody>
          <a:bodyPr wrap="square" lIns="0" tIns="0" rIns="0" bIns="0" rtlCol="0" anchor="ctr"/>
          <a:lstStyle/>
          <a:p>
            <a:r>
              <a:rPr lang="en-US" sz="800" dirty="0">
                <a:solidFill>
                  <a:srgbClr val="088395"/>
                </a:solidFill>
                <a:latin typeface="Georgia" panose="02040502050405020303" pitchFamily="18" charset="0"/>
                <a:ea typeface="Calibri" pitchFamily="34" charset="-122"/>
                <a:cs typeface="Calibri" pitchFamily="34" charset="-120"/>
              </a:rPr>
              <a:t>SCENIC+ · LINGER · MultiGATE</a:t>
            </a:r>
            <a:endParaRPr lang="en-US" sz="800" dirty="0">
              <a:latin typeface="Georgia" panose="02040502050405020303" pitchFamily="18" charset="0"/>
            </a:endParaRPr>
          </a:p>
        </p:txBody>
      </p:sp>
      <p:sp>
        <p:nvSpPr>
          <p:cNvPr id="21" name="Shape 15"/>
          <p:cNvSpPr/>
          <p:nvPr/>
        </p:nvSpPr>
        <p:spPr>
          <a:xfrm>
            <a:off x="4754880" y="1600200"/>
            <a:ext cx="3931920" cy="3246120"/>
          </a:xfrm>
          <a:prstGeom prst="rect">
            <a:avLst/>
          </a:prstGeom>
          <a:solidFill>
            <a:srgbClr val="FFFFFF"/>
          </a:solidFill>
          <a:ln/>
          <a:effectLst>
            <a:outerShdw blurRad="63500" dist="25400" dir="16200000" algn="bl" rotWithShape="0">
              <a:srgbClr val="C0C0C0">
                <a:alpha val="25000"/>
              </a:srgbClr>
            </a:outerShdw>
          </a:effectLst>
        </p:spPr>
        <p:txBody>
          <a:bodyPr/>
          <a:lstStyle/>
          <a:p>
            <a:endParaRPr lang="en-US" dirty="0">
              <a:latin typeface="Georgia" panose="02040502050405020303" pitchFamily="18" charset="0"/>
            </a:endParaRPr>
          </a:p>
        </p:txBody>
      </p:sp>
      <p:sp>
        <p:nvSpPr>
          <p:cNvPr id="22" name="Shape 16"/>
          <p:cNvSpPr/>
          <p:nvPr/>
        </p:nvSpPr>
        <p:spPr>
          <a:xfrm>
            <a:off x="4754880" y="1600200"/>
            <a:ext cx="3931920" cy="64008"/>
          </a:xfrm>
          <a:prstGeom prst="rect">
            <a:avLst/>
          </a:prstGeom>
          <a:solidFill>
            <a:srgbClr val="6B5B95"/>
          </a:solidFill>
          <a:ln/>
        </p:spPr>
        <p:txBody>
          <a:bodyPr/>
          <a:lstStyle/>
          <a:p>
            <a:endParaRPr lang="en-US" dirty="0">
              <a:latin typeface="Georgia" panose="02040502050405020303" pitchFamily="18" charset="0"/>
            </a:endParaRPr>
          </a:p>
        </p:txBody>
      </p:sp>
      <p:sp>
        <p:nvSpPr>
          <p:cNvPr id="23" name="Text 17"/>
          <p:cNvSpPr/>
          <p:nvPr/>
        </p:nvSpPr>
        <p:spPr>
          <a:xfrm>
            <a:off x="4937760" y="1764792"/>
            <a:ext cx="3474720" cy="320040"/>
          </a:xfrm>
          <a:prstGeom prst="rect">
            <a:avLst/>
          </a:prstGeom>
          <a:noFill/>
          <a:ln/>
        </p:spPr>
        <p:txBody>
          <a:bodyPr wrap="square" lIns="0" tIns="0" rIns="0" bIns="0" rtlCol="0" anchor="ctr"/>
          <a:lstStyle/>
          <a:p>
            <a:r>
              <a:rPr lang="en-US" sz="1600" b="1" dirty="0">
                <a:solidFill>
                  <a:srgbClr val="6B5B95"/>
                </a:solidFill>
                <a:latin typeface="Georgia" pitchFamily="34" charset="0"/>
                <a:ea typeface="Georgia" pitchFamily="34" charset="-122"/>
                <a:cs typeface="Georgia" pitchFamily="34" charset="-120"/>
              </a:rPr>
              <a:t>Handling Missing Data</a:t>
            </a:r>
            <a:endParaRPr lang="en-US" sz="1600" dirty="0">
              <a:latin typeface="Georgia" panose="02040502050405020303" pitchFamily="18" charset="0"/>
            </a:endParaRPr>
          </a:p>
        </p:txBody>
      </p:sp>
      <p:pic>
        <p:nvPicPr>
          <p:cNvPr id="24" name="Image 4" descr="preencoded.png"/>
          <p:cNvPicPr>
            <a:picLocks noChangeAspect="1"/>
          </p:cNvPicPr>
          <p:nvPr/>
        </p:nvPicPr>
        <p:blipFill>
          <a:blip r:embed="rId4"/>
          <a:stretch>
            <a:fillRect/>
          </a:stretch>
        </p:blipFill>
        <p:spPr>
          <a:xfrm>
            <a:off x="4937760" y="2167128"/>
            <a:ext cx="201168" cy="201168"/>
          </a:xfrm>
          <a:prstGeom prst="rect">
            <a:avLst/>
          </a:prstGeom>
        </p:spPr>
      </p:pic>
      <p:sp>
        <p:nvSpPr>
          <p:cNvPr id="25" name="Text 18"/>
          <p:cNvSpPr/>
          <p:nvPr/>
        </p:nvSpPr>
        <p:spPr>
          <a:xfrm>
            <a:off x="5212080" y="2148840"/>
            <a:ext cx="2743200" cy="228600"/>
          </a:xfrm>
          <a:prstGeom prst="rect">
            <a:avLst/>
          </a:prstGeom>
          <a:noFill/>
          <a:ln/>
        </p:spPr>
        <p:txBody>
          <a:bodyPr wrap="square" lIns="0" tIns="0" rIns="0" bIns="0" rtlCol="0" anchor="ctr"/>
          <a:lstStyle/>
          <a:p>
            <a:r>
              <a:rPr lang="en-US" sz="1100" b="1" dirty="0">
                <a:solidFill>
                  <a:srgbClr val="1A2B34"/>
                </a:solidFill>
                <a:latin typeface="Georgia" pitchFamily="34" charset="0"/>
                <a:ea typeface="Georgia" pitchFamily="34" charset="-122"/>
                <a:cs typeface="Georgia" pitchFamily="34" charset="-120"/>
              </a:rPr>
              <a:t>Imputation &amp; Denoising</a:t>
            </a:r>
            <a:endParaRPr lang="en-US" sz="1100" dirty="0">
              <a:latin typeface="Georgia" panose="02040502050405020303" pitchFamily="18" charset="0"/>
            </a:endParaRPr>
          </a:p>
        </p:txBody>
      </p:sp>
      <p:sp>
        <p:nvSpPr>
          <p:cNvPr id="26" name="Text 19"/>
          <p:cNvSpPr/>
          <p:nvPr/>
        </p:nvSpPr>
        <p:spPr>
          <a:xfrm>
            <a:off x="5212080" y="2386584"/>
            <a:ext cx="3291840" cy="384048"/>
          </a:xfrm>
          <a:prstGeom prst="rect">
            <a:avLst/>
          </a:prstGeom>
          <a:noFill/>
          <a:ln/>
        </p:spPr>
        <p:txBody>
          <a:bodyPr wrap="square" lIns="0" tIns="0" rIns="0" bIns="0" rtlCol="0" anchor="ctr"/>
          <a:lstStyle/>
          <a:p>
            <a:r>
              <a:rPr lang="en-US" sz="900" dirty="0">
                <a:solidFill>
                  <a:srgbClr val="4A6670"/>
                </a:solidFill>
                <a:latin typeface="Georgia" panose="02040502050405020303" pitchFamily="18" charset="0"/>
                <a:ea typeface="Calibri" pitchFamily="34" charset="-122"/>
                <a:cs typeface="Calibri" pitchFamily="34" charset="-120"/>
              </a:rPr>
              <a:t>Recover dropped-out features using neighbor smoothing (MAGIC), model-based inference (SAVER, scOpen), or deep autoencoders (DCA) tailored to each data type's noise model.</a:t>
            </a:r>
            <a:endParaRPr lang="en-US" sz="900" dirty="0">
              <a:latin typeface="Georgia" panose="02040502050405020303" pitchFamily="18" charset="0"/>
            </a:endParaRPr>
          </a:p>
        </p:txBody>
      </p:sp>
      <p:sp>
        <p:nvSpPr>
          <p:cNvPr id="27" name="Text 20"/>
          <p:cNvSpPr/>
          <p:nvPr/>
        </p:nvSpPr>
        <p:spPr>
          <a:xfrm>
            <a:off x="5212080" y="2770632"/>
            <a:ext cx="2286000" cy="182880"/>
          </a:xfrm>
          <a:prstGeom prst="rect">
            <a:avLst/>
          </a:prstGeom>
          <a:noFill/>
          <a:ln/>
        </p:spPr>
        <p:txBody>
          <a:bodyPr wrap="square" lIns="0" tIns="0" rIns="0" bIns="0" rtlCol="0" anchor="ctr"/>
          <a:lstStyle/>
          <a:p>
            <a:r>
              <a:rPr lang="en-US" sz="800" dirty="0">
                <a:solidFill>
                  <a:srgbClr val="6B5B95"/>
                </a:solidFill>
                <a:latin typeface="Georgia" panose="02040502050405020303" pitchFamily="18" charset="0"/>
                <a:ea typeface="Calibri" pitchFamily="34" charset="-122"/>
                <a:cs typeface="Calibri" pitchFamily="34" charset="-120"/>
              </a:rPr>
              <a:t>MAGIC · scOpen · SAVER · DCA</a:t>
            </a:r>
            <a:endParaRPr lang="en-US" sz="800" dirty="0">
              <a:latin typeface="Georgia" panose="02040502050405020303" pitchFamily="18" charset="0"/>
            </a:endParaRPr>
          </a:p>
        </p:txBody>
      </p:sp>
      <p:pic>
        <p:nvPicPr>
          <p:cNvPr id="28" name="Image 5" descr="preencoded.png"/>
          <p:cNvPicPr>
            <a:picLocks noChangeAspect="1"/>
          </p:cNvPicPr>
          <p:nvPr/>
        </p:nvPicPr>
        <p:blipFill>
          <a:blip r:embed="rId4"/>
          <a:stretch>
            <a:fillRect/>
          </a:stretch>
        </p:blipFill>
        <p:spPr>
          <a:xfrm>
            <a:off x="4937760" y="3063240"/>
            <a:ext cx="201168" cy="201168"/>
          </a:xfrm>
          <a:prstGeom prst="rect">
            <a:avLst/>
          </a:prstGeom>
        </p:spPr>
      </p:pic>
      <p:sp>
        <p:nvSpPr>
          <p:cNvPr id="29" name="Text 21"/>
          <p:cNvSpPr/>
          <p:nvPr/>
        </p:nvSpPr>
        <p:spPr>
          <a:xfrm>
            <a:off x="5212080" y="3044952"/>
            <a:ext cx="2743200" cy="228600"/>
          </a:xfrm>
          <a:prstGeom prst="rect">
            <a:avLst/>
          </a:prstGeom>
          <a:noFill/>
          <a:ln/>
        </p:spPr>
        <p:txBody>
          <a:bodyPr wrap="square" lIns="0" tIns="0" rIns="0" bIns="0" rtlCol="0" anchor="ctr"/>
          <a:lstStyle/>
          <a:p>
            <a:r>
              <a:rPr lang="en-US" sz="1100" b="1" dirty="0">
                <a:solidFill>
                  <a:srgbClr val="1A2B34"/>
                </a:solidFill>
                <a:latin typeface="Georgia" pitchFamily="34" charset="0"/>
                <a:ea typeface="Georgia" pitchFamily="34" charset="-122"/>
                <a:cs typeface="Georgia" pitchFamily="34" charset="-120"/>
              </a:rPr>
              <a:t>Diagonal / Mosaic Integration</a:t>
            </a:r>
            <a:endParaRPr lang="en-US" sz="1100" dirty="0">
              <a:latin typeface="Georgia" panose="02040502050405020303" pitchFamily="18" charset="0"/>
            </a:endParaRPr>
          </a:p>
        </p:txBody>
      </p:sp>
      <p:sp>
        <p:nvSpPr>
          <p:cNvPr id="30" name="Text 22"/>
          <p:cNvSpPr/>
          <p:nvPr/>
        </p:nvSpPr>
        <p:spPr>
          <a:xfrm>
            <a:off x="5212080" y="3282696"/>
            <a:ext cx="3291840" cy="384048"/>
          </a:xfrm>
          <a:prstGeom prst="rect">
            <a:avLst/>
          </a:prstGeom>
          <a:noFill/>
          <a:ln/>
        </p:spPr>
        <p:txBody>
          <a:bodyPr wrap="square" lIns="0" tIns="0" rIns="0" bIns="0" rtlCol="0" anchor="ctr"/>
          <a:lstStyle/>
          <a:p>
            <a:r>
              <a:rPr lang="en-US" sz="900" dirty="0">
                <a:solidFill>
                  <a:srgbClr val="4A6670"/>
                </a:solidFill>
                <a:latin typeface="Georgia" panose="02040502050405020303" pitchFamily="18" charset="0"/>
                <a:ea typeface="Calibri" pitchFamily="34" charset="-122"/>
                <a:cs typeface="Calibri" pitchFamily="34" charset="-120"/>
              </a:rPr>
              <a:t>Align unpaired samples across modalities using shared features, anchor-based transfer, or optimal transport to impute missing modalities per sample.</a:t>
            </a:r>
            <a:endParaRPr lang="en-US" sz="900" dirty="0">
              <a:latin typeface="Georgia" panose="02040502050405020303" pitchFamily="18" charset="0"/>
            </a:endParaRPr>
          </a:p>
        </p:txBody>
      </p:sp>
      <p:sp>
        <p:nvSpPr>
          <p:cNvPr id="31" name="Text 23"/>
          <p:cNvSpPr/>
          <p:nvPr/>
        </p:nvSpPr>
        <p:spPr>
          <a:xfrm>
            <a:off x="5212080" y="3666744"/>
            <a:ext cx="2286000" cy="182880"/>
          </a:xfrm>
          <a:prstGeom prst="rect">
            <a:avLst/>
          </a:prstGeom>
          <a:noFill/>
          <a:ln/>
        </p:spPr>
        <p:txBody>
          <a:bodyPr wrap="square" lIns="0" tIns="0" rIns="0" bIns="0" rtlCol="0" anchor="ctr"/>
          <a:lstStyle/>
          <a:p>
            <a:r>
              <a:rPr lang="en-US" sz="800" dirty="0">
                <a:solidFill>
                  <a:srgbClr val="6B5B95"/>
                </a:solidFill>
                <a:latin typeface="Georgia" panose="02040502050405020303" pitchFamily="18" charset="0"/>
                <a:ea typeface="Calibri" pitchFamily="34" charset="-122"/>
                <a:cs typeface="Calibri" pitchFamily="34" charset="-120"/>
              </a:rPr>
              <a:t>Seurat v5 Bridge · UINMF · StabMap</a:t>
            </a:r>
            <a:endParaRPr lang="en-US" sz="800" dirty="0">
              <a:latin typeface="Georgia" panose="02040502050405020303" pitchFamily="18" charset="0"/>
            </a:endParaRPr>
          </a:p>
        </p:txBody>
      </p:sp>
      <p:pic>
        <p:nvPicPr>
          <p:cNvPr id="32" name="Image 6" descr="preencoded.png"/>
          <p:cNvPicPr>
            <a:picLocks noChangeAspect="1"/>
          </p:cNvPicPr>
          <p:nvPr/>
        </p:nvPicPr>
        <p:blipFill>
          <a:blip r:embed="rId4"/>
          <a:stretch>
            <a:fillRect/>
          </a:stretch>
        </p:blipFill>
        <p:spPr>
          <a:xfrm>
            <a:off x="4937760" y="3959352"/>
            <a:ext cx="201168" cy="201168"/>
          </a:xfrm>
          <a:prstGeom prst="rect">
            <a:avLst/>
          </a:prstGeom>
        </p:spPr>
      </p:pic>
      <p:sp>
        <p:nvSpPr>
          <p:cNvPr id="33" name="Text 24"/>
          <p:cNvSpPr/>
          <p:nvPr/>
        </p:nvSpPr>
        <p:spPr>
          <a:xfrm>
            <a:off x="5212080" y="3941064"/>
            <a:ext cx="2743200" cy="228600"/>
          </a:xfrm>
          <a:prstGeom prst="rect">
            <a:avLst/>
          </a:prstGeom>
          <a:noFill/>
          <a:ln/>
        </p:spPr>
        <p:txBody>
          <a:bodyPr wrap="square" lIns="0" tIns="0" rIns="0" bIns="0" rtlCol="0" anchor="ctr"/>
          <a:lstStyle/>
          <a:p>
            <a:r>
              <a:rPr lang="en-US" sz="1100" b="1" dirty="0">
                <a:solidFill>
                  <a:srgbClr val="1A2B34"/>
                </a:solidFill>
                <a:latin typeface="Georgia" pitchFamily="34" charset="0"/>
                <a:ea typeface="Georgia" pitchFamily="34" charset="-122"/>
                <a:cs typeface="Georgia" pitchFamily="34" charset="-120"/>
              </a:rPr>
              <a:t>Probabilistic Frameworks</a:t>
            </a:r>
            <a:endParaRPr lang="en-US" sz="1100" dirty="0">
              <a:latin typeface="Georgia" panose="02040502050405020303" pitchFamily="18" charset="0"/>
            </a:endParaRPr>
          </a:p>
        </p:txBody>
      </p:sp>
      <p:sp>
        <p:nvSpPr>
          <p:cNvPr id="34" name="Text 25"/>
          <p:cNvSpPr/>
          <p:nvPr/>
        </p:nvSpPr>
        <p:spPr>
          <a:xfrm>
            <a:off x="5212080" y="4178808"/>
            <a:ext cx="3291840" cy="384048"/>
          </a:xfrm>
          <a:prstGeom prst="rect">
            <a:avLst/>
          </a:prstGeom>
          <a:noFill/>
          <a:ln/>
        </p:spPr>
        <p:txBody>
          <a:bodyPr wrap="square" lIns="0" tIns="0" rIns="0" bIns="0" rtlCol="0" anchor="ctr"/>
          <a:lstStyle/>
          <a:p>
            <a:r>
              <a:rPr lang="en-US" sz="900" dirty="0">
                <a:solidFill>
                  <a:srgbClr val="4A6670"/>
                </a:solidFill>
                <a:latin typeface="Georgia" panose="02040502050405020303" pitchFamily="18" charset="0"/>
                <a:ea typeface="Calibri" pitchFamily="34" charset="-122"/>
                <a:cs typeface="Calibri" pitchFamily="34" charset="-120"/>
              </a:rPr>
              <a:t>Model missingness explicitly with probabilistic generative models that infer latent factors even when entire omics layers are absent for subsets of samples.</a:t>
            </a:r>
            <a:endParaRPr lang="en-US" sz="900" dirty="0">
              <a:latin typeface="Georgia" panose="02040502050405020303" pitchFamily="18" charset="0"/>
            </a:endParaRPr>
          </a:p>
        </p:txBody>
      </p:sp>
      <p:sp>
        <p:nvSpPr>
          <p:cNvPr id="35" name="Text 26"/>
          <p:cNvSpPr/>
          <p:nvPr/>
        </p:nvSpPr>
        <p:spPr>
          <a:xfrm>
            <a:off x="5212080" y="4562856"/>
            <a:ext cx="2286000" cy="182880"/>
          </a:xfrm>
          <a:prstGeom prst="rect">
            <a:avLst/>
          </a:prstGeom>
          <a:noFill/>
          <a:ln/>
        </p:spPr>
        <p:txBody>
          <a:bodyPr wrap="square" lIns="0" tIns="0" rIns="0" bIns="0" rtlCol="0" anchor="ctr"/>
          <a:lstStyle/>
          <a:p>
            <a:r>
              <a:rPr lang="en-US" sz="800" dirty="0">
                <a:solidFill>
                  <a:srgbClr val="6B5B95"/>
                </a:solidFill>
                <a:latin typeface="Georgia" panose="02040502050405020303" pitchFamily="18" charset="0"/>
                <a:ea typeface="Calibri" pitchFamily="34" charset="-122"/>
                <a:cs typeface="Calibri" pitchFamily="34" charset="-120"/>
              </a:rPr>
              <a:t>MOFA2 · MultiVI · MCIA</a:t>
            </a:r>
            <a:endParaRPr lang="en-US" sz="800" dirty="0">
              <a:latin typeface="Georgia" panose="02040502050405020303" pitchFamily="18" charset="0"/>
            </a:endParaRPr>
          </a:p>
        </p:txBody>
      </p:sp>
      <p:sp>
        <p:nvSpPr>
          <p:cNvPr id="36" name="Shape 27"/>
          <p:cNvSpPr/>
          <p:nvPr/>
        </p:nvSpPr>
        <p:spPr>
          <a:xfrm>
            <a:off x="457200" y="4937760"/>
            <a:ext cx="8229600" cy="9144"/>
          </a:xfrm>
          <a:prstGeom prst="rect">
            <a:avLst/>
          </a:prstGeom>
          <a:solidFill>
            <a:srgbClr val="088395">
              <a:alpha val="40000"/>
            </a:srgbClr>
          </a:solidFill>
          <a:ln/>
        </p:spPr>
        <p:txBody>
          <a:bodyPr/>
          <a:lstStyle/>
          <a:p>
            <a:endParaRPr lang="en-US" dirty="0">
              <a:latin typeface="Georgia" panose="02040502050405020303" pitchFamily="18" charset="0"/>
            </a:endParaRPr>
          </a:p>
        </p:txBody>
      </p:sp>
      <p:sp>
        <p:nvSpPr>
          <p:cNvPr id="37" name="Text 28"/>
          <p:cNvSpPr/>
          <p:nvPr/>
        </p:nvSpPr>
        <p:spPr>
          <a:xfrm>
            <a:off x="457200" y="4956048"/>
            <a:ext cx="8229600" cy="201168"/>
          </a:xfrm>
          <a:prstGeom prst="rect">
            <a:avLst/>
          </a:prstGeom>
          <a:noFill/>
          <a:ln/>
        </p:spPr>
        <p:txBody>
          <a:bodyPr wrap="square" lIns="0" tIns="0" rIns="0" bIns="0" rtlCol="0" anchor="ctr"/>
          <a:lstStyle/>
          <a:p>
            <a:r>
              <a:rPr lang="en-US" sz="900" dirty="0">
                <a:solidFill>
                  <a:srgbClr val="1A2B34"/>
                </a:solidFill>
                <a:latin typeface="Georgia" panose="02040502050405020303" pitchFamily="18" charset="0"/>
                <a:ea typeface="Calibri" pitchFamily="34" charset="-122"/>
                <a:cs typeface="Calibri" pitchFamily="34" charset="-120"/>
              </a:rPr>
              <a:t>The best modern frameworks combine multiple strategies — e.g., MOFA2 handles missing modalities while scGLUE handles heterogeneous feature spaces in a single workflow.</a:t>
            </a:r>
            <a:endParaRPr lang="en-US" sz="900" dirty="0">
              <a:latin typeface="Georgia" panose="02040502050405020303" pitchFamily="18" charset="0"/>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p>
            <a:pPr marL="0" lvl="0" indent="0">
              <a:buNone/>
            </a:pPr>
            <a:r>
              <a:t>Integrative vs Meta-Analysis</a:t>
            </a:r>
          </a:p>
        </p:txBody>
      </p:sp>
      <p:sp>
        <p:nvSpPr>
          <p:cNvPr id="3" name="Content Placeholder 2"/>
          <p:cNvSpPr>
            <a:spLocks noGrp="1"/>
          </p:cNvSpPr>
          <p:nvPr>
            <p:ph idx="1"/>
          </p:nvPr>
        </p:nvSpPr>
        <p:spPr/>
        <p:txBody>
          <a:bodyPr>
            <a:normAutofit lnSpcReduction="10000"/>
          </a:bodyPr>
          <a:lstStyle/>
          <a:p>
            <a:pPr marL="0" lvl="0" indent="0">
              <a:buNone/>
            </a:pPr>
            <a:r>
              <a:rPr b="1"/>
              <a:t>Meta-analysis:</a:t>
            </a:r>
          </a:p>
          <a:p>
            <a:pPr lvl="0"/>
            <a:r>
              <a:t>Analyze each layer independently</a:t>
            </a:r>
          </a:p>
          <a:p>
            <a:pPr lvl="0"/>
            <a:r>
              <a:t>Combine results post-analysis</a:t>
            </a:r>
          </a:p>
          <a:p>
            <a:pPr lvl="0"/>
            <a:r>
              <a:t>Example: pathway enrichment overlap</a:t>
            </a:r>
          </a:p>
          <a:p>
            <a:pPr marL="0" lvl="0" indent="0">
              <a:buNone/>
            </a:pPr>
            <a:r>
              <a:rPr b="1"/>
              <a:t>Integrative analysis:</a:t>
            </a:r>
          </a:p>
          <a:p>
            <a:pPr lvl="0"/>
            <a:r>
              <a:t>Joint statistical modeling across layers</a:t>
            </a:r>
          </a:p>
          <a:p>
            <a:pPr lvl="0"/>
            <a:r>
              <a:t>Leverages cross-layer structure</a:t>
            </a:r>
          </a:p>
          <a:p>
            <a:pPr lvl="0"/>
            <a:r>
              <a:t>Example: latent factor models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p>
            <a:pPr marL="0" lvl="0" indent="0">
              <a:buNone/>
            </a:pPr>
            <a:r>
              <a:t>The Multi-Layered Biology of Cells</a:t>
            </a:r>
          </a:p>
        </p:txBody>
      </p:sp>
      <p:pic>
        <p:nvPicPr>
          <p:cNvPr id="3" name="Picture 1" descr="figures/central-dogma-multilayer.png"/>
          <p:cNvPicPr>
            <a:picLocks noGrp="1" noChangeAspect="1"/>
          </p:cNvPicPr>
          <p:nvPr/>
        </p:nvPicPr>
        <p:blipFill>
          <a:blip r:embed="rId3"/>
          <a:stretch>
            <a:fillRect/>
          </a:stretch>
        </p:blipFill>
        <p:spPr bwMode="auto">
          <a:xfrm>
            <a:off x="173736" y="1496557"/>
            <a:ext cx="4855464" cy="2885795"/>
          </a:xfrm>
          <a:prstGeom prst="rect">
            <a:avLst/>
          </a:prstGeom>
          <a:noFill/>
          <a:ln w="9525">
            <a:noFill/>
            <a:headEnd/>
            <a:tailEnd/>
          </a:ln>
        </p:spPr>
      </p:pic>
      <p:sp>
        <p:nvSpPr>
          <p:cNvPr id="4" name="Content Placeholder 3"/>
          <p:cNvSpPr>
            <a:spLocks noGrp="1"/>
          </p:cNvSpPr>
          <p:nvPr>
            <p:ph sz="half" idx="2"/>
          </p:nvPr>
        </p:nvSpPr>
        <p:spPr>
          <a:xfrm>
            <a:off x="0" y="1053847"/>
            <a:ext cx="9144000" cy="427481"/>
          </a:xfrm>
        </p:spPr>
        <p:txBody>
          <a:bodyPr>
            <a:normAutofit/>
          </a:bodyPr>
          <a:lstStyle/>
          <a:p>
            <a:pPr marL="0" lvl="0" indent="0">
              <a:buNone/>
            </a:pPr>
            <a:r>
              <a:rPr b="1" dirty="0" err="1"/>
              <a:t>Genome→Epigenome→Transcriptome→Proteome</a:t>
            </a:r>
            <a:r>
              <a:rPr b="1" dirty="0"/>
              <a:t>→ Metabolome</a:t>
            </a:r>
          </a:p>
        </p:txBody>
      </p:sp>
      <p:sp>
        <p:nvSpPr>
          <p:cNvPr id="6" name="TextBox 5">
            <a:extLst>
              <a:ext uri="{FF2B5EF4-FFF2-40B4-BE49-F238E27FC236}">
                <a16:creationId xmlns:a16="http://schemas.microsoft.com/office/drawing/2014/main" id="{F3CDE4FB-9B89-52D0-1D1B-0728DCA53CB7}"/>
              </a:ext>
            </a:extLst>
          </p:cNvPr>
          <p:cNvSpPr txBox="1"/>
          <p:nvPr/>
        </p:nvSpPr>
        <p:spPr>
          <a:xfrm>
            <a:off x="5234940" y="1699552"/>
            <a:ext cx="3506724" cy="2354491"/>
          </a:xfrm>
          <a:prstGeom prst="rect">
            <a:avLst/>
          </a:prstGeom>
          <a:noFill/>
        </p:spPr>
        <p:txBody>
          <a:bodyPr wrap="square">
            <a:spAutoFit/>
          </a:bodyPr>
          <a:lstStyle/>
          <a:p>
            <a:pPr marL="342900" lvl="0" indent="-342900">
              <a:buFont typeface="Arial" panose="020B0604020202020204" pitchFamily="34" charset="0"/>
              <a:buChar char="•"/>
            </a:pPr>
            <a:r>
              <a:rPr lang="en-US" sz="2100" dirty="0">
                <a:latin typeface="Georgia" panose="02040502050405020303" pitchFamily="18" charset="0"/>
              </a:rPr>
              <a:t>Each layer captures different biological information</a:t>
            </a:r>
          </a:p>
          <a:p>
            <a:pPr marL="342900" lvl="0" indent="-342900">
              <a:buFont typeface="Arial" panose="020B0604020202020204" pitchFamily="34" charset="0"/>
              <a:buChar char="•"/>
            </a:pPr>
            <a:r>
              <a:rPr lang="en-US" sz="2100" dirty="0">
                <a:latin typeface="Georgia" panose="02040502050405020303" pitchFamily="18" charset="0"/>
              </a:rPr>
              <a:t>Regulation flows across layers</a:t>
            </a:r>
          </a:p>
          <a:p>
            <a:pPr marL="342900" lvl="0" indent="-342900">
              <a:buFont typeface="Arial" panose="020B0604020202020204" pitchFamily="34" charset="0"/>
              <a:buChar char="•"/>
            </a:pPr>
            <a:r>
              <a:rPr lang="en-US" sz="2100" dirty="0">
                <a:latin typeface="Georgia" panose="02040502050405020303" pitchFamily="18" charset="0"/>
              </a:rPr>
              <a:t>Feedback loops create complexity</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p>
            <a:pPr marL="0" lvl="0" indent="0">
              <a:buNone/>
            </a:pPr>
            <a:r>
              <a:t>Key Challenges in Multi-Omics</a:t>
            </a:r>
          </a:p>
        </p:txBody>
      </p:sp>
      <p:sp>
        <p:nvSpPr>
          <p:cNvPr id="3" name="Content Placeholder 2"/>
          <p:cNvSpPr>
            <a:spLocks noGrp="1"/>
          </p:cNvSpPr>
          <p:nvPr>
            <p:ph idx="1"/>
          </p:nvPr>
        </p:nvSpPr>
        <p:spPr/>
        <p:txBody>
          <a:bodyPr/>
          <a:lstStyle/>
          <a:p>
            <a:pPr lvl="0"/>
            <a:r>
              <a:rPr b="1"/>
              <a:t>Discordance across layers</a:t>
            </a:r>
            <a:r>
              <a:t> is often biological signal, not noise</a:t>
            </a:r>
          </a:p>
          <a:p>
            <a:pPr lvl="0"/>
            <a:r>
              <a:rPr b="1"/>
              <a:t>Missing data</a:t>
            </a:r>
            <a:r>
              <a:t> differs by platform and layer</a:t>
            </a:r>
          </a:p>
          <a:p>
            <a:pPr lvl="0"/>
            <a:r>
              <a:rPr b="1"/>
              <a:t>Batch effects</a:t>
            </a:r>
            <a:r>
              <a:t> vary across technologies</a:t>
            </a:r>
          </a:p>
          <a:p>
            <a:pPr lvl="0"/>
            <a:r>
              <a:rPr b="1"/>
              <a:t>Interpretability</a:t>
            </a:r>
            <a:r>
              <a:t> vs model complexity tradeoffs</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p>
            <a:pPr marL="0" lvl="0" indent="0">
              <a:buNone/>
            </a:pPr>
            <a:r>
              <a:t>Challenge: Layer-to-Layer Discordance</a:t>
            </a:r>
          </a:p>
        </p:txBody>
      </p:sp>
      <p:sp>
        <p:nvSpPr>
          <p:cNvPr id="3" name="Content Placeholder 2"/>
          <p:cNvSpPr>
            <a:spLocks noGrp="1"/>
          </p:cNvSpPr>
          <p:nvPr>
            <p:ph idx="1"/>
          </p:nvPr>
        </p:nvSpPr>
        <p:spPr/>
        <p:txBody>
          <a:bodyPr/>
          <a:lstStyle/>
          <a:p>
            <a:pPr marL="0" lvl="0" indent="0">
              <a:buNone/>
            </a:pPr>
            <a:r>
              <a:rPr b="1"/>
              <a:t>Common observations:</a:t>
            </a:r>
          </a:p>
          <a:p>
            <a:pPr lvl="0"/>
            <a:r>
              <a:t>RNA–protein correlation often modest (ρ ~ 0.4–0.6)</a:t>
            </a:r>
          </a:p>
          <a:p>
            <a:pPr lvl="0"/>
            <a:r>
              <a:t>Open chromatin without expression</a:t>
            </a:r>
          </a:p>
          <a:p>
            <a:pPr lvl="0"/>
            <a:r>
              <a:t>Metabolic changes without transcriptional shifts</a:t>
            </a:r>
          </a:p>
          <a:p>
            <a:pPr marL="1270000" lvl="0" indent="0">
              <a:buNone/>
            </a:pPr>
            <a:r>
              <a:rPr sz="2000"/>
              <a:t>Disagreement across layers often reveals post-transcriptional regulation, protein stability, and metabolic control.</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p>
            <a:pPr marL="0" lvl="0" indent="0">
              <a:buNone/>
            </a:pPr>
            <a:r>
              <a:t>Challenge: Missing Data</a:t>
            </a:r>
          </a:p>
        </p:txBody>
      </p:sp>
      <p:sp>
        <p:nvSpPr>
          <p:cNvPr id="3" name="Content Placeholder 2"/>
          <p:cNvSpPr>
            <a:spLocks noGrp="1"/>
          </p:cNvSpPr>
          <p:nvPr>
            <p:ph idx="1"/>
          </p:nvPr>
        </p:nvSpPr>
        <p:spPr/>
        <p:txBody>
          <a:bodyPr/>
          <a:lstStyle/>
          <a:p>
            <a:pPr marL="0" lvl="0" indent="0">
              <a:buNone/>
            </a:pPr>
            <a:r>
              <a:rPr b="1"/>
              <a:t>Types:</a:t>
            </a:r>
          </a:p>
          <a:p>
            <a:pPr lvl="0"/>
            <a:r>
              <a:t>Missing by design (not all samples on all platforms)</a:t>
            </a:r>
          </a:p>
          <a:p>
            <a:pPr lvl="0"/>
            <a:r>
              <a:t>Missing not at random (low-abundance dropout)</a:t>
            </a:r>
          </a:p>
          <a:p>
            <a:pPr lvl="0"/>
            <a:r>
              <a:t>Platform-specific (scRNA-seq zeros, proteomics detection limits)</a:t>
            </a:r>
          </a:p>
          <a:p>
            <a:pPr marL="0" lvl="0" indent="0">
              <a:buNone/>
            </a:pPr>
            <a:r>
              <a:rPr b="1"/>
              <a:t>Impact:</a:t>
            </a:r>
            <a:r>
              <a:t> Breaks naïve integration, requires careful modeling</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p>
            <a:pPr marL="0" lvl="0" indent="0">
              <a:buNone/>
            </a:pPr>
            <a:r>
              <a:t>Preparing for Upcoming Sessions</a:t>
            </a:r>
          </a:p>
        </p:txBody>
      </p:sp>
      <p:sp>
        <p:nvSpPr>
          <p:cNvPr id="3" name="Content Placeholder 2"/>
          <p:cNvSpPr>
            <a:spLocks noGrp="1"/>
          </p:cNvSpPr>
          <p:nvPr>
            <p:ph idx="1"/>
          </p:nvPr>
        </p:nvSpPr>
        <p:spPr/>
        <p:txBody>
          <a:bodyPr>
            <a:normAutofit fontScale="92500" lnSpcReduction="20000"/>
          </a:bodyPr>
          <a:lstStyle/>
          <a:p>
            <a:pPr marL="0" lvl="0" indent="0">
              <a:buNone/>
            </a:pPr>
            <a:r>
              <a:rPr b="1"/>
              <a:t>What we’ve established:</a:t>
            </a:r>
          </a:p>
          <a:p>
            <a:pPr lvl="0"/>
            <a:r>
              <a:t>Each omics layer provides a distinct biological view</a:t>
            </a:r>
          </a:p>
          <a:p>
            <a:pPr lvl="0"/>
            <a:r>
              <a:t>Study design (parallel vs joint) shapes questions and methods</a:t>
            </a:r>
          </a:p>
          <a:p>
            <a:pPr lvl="0"/>
            <a:r>
              <a:t>Analysis paradigm (sample vs feature-focused) serves different goals</a:t>
            </a:r>
          </a:p>
          <a:p>
            <a:pPr lvl="0"/>
            <a:r>
              <a:t>Challenges are inherent to multi-omics biology</a:t>
            </a:r>
          </a:p>
          <a:p>
            <a:pPr marL="0" lvl="0" indent="0">
              <a:buNone/>
            </a:pPr>
            <a:r>
              <a:rPr b="1"/>
              <a:t>Looking ahead:</a:t>
            </a:r>
          </a:p>
          <a:p>
            <a:pPr marL="0" lvl="0" indent="0">
              <a:buNone/>
            </a:pPr>
            <a:r>
              <a:t>UF and external researchers will present methods addressing these challenges in cancer, immunology, and spatial biology contexts.</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p>
            <a:pPr marL="0" lvl="0" indent="0">
              <a:buNone/>
            </a:pPr>
            <a:r>
              <a:t>Questions and Discussion</a:t>
            </a:r>
          </a:p>
        </p:txBody>
      </p:sp>
      <p:sp>
        <p:nvSpPr>
          <p:cNvPr id="3" name="Content Placeholder 2"/>
          <p:cNvSpPr>
            <a:spLocks noGrp="1"/>
          </p:cNvSpPr>
          <p:nvPr>
            <p:ph idx="1"/>
          </p:nvPr>
        </p:nvSpPr>
        <p:spPr/>
        <p:txBody>
          <a:bodyPr/>
          <a:lstStyle/>
          <a:p>
            <a:pPr marL="0" lvl="0" indent="0">
              <a:buNone/>
            </a:pPr>
            <a:r>
              <a:t>What questions do you have about multi-omics concepts, study designs, or analytical approaches?</a:t>
            </a:r>
          </a:p>
          <a:p>
            <a:pPr marL="0" lvl="0" indent="0">
              <a:buNone/>
            </a:pPr>
            <a:r>
              <a:t>What multi-omics applications are most relevant to your research?</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p>
            <a:pPr marL="0" lvl="0" indent="0">
              <a:buNone/>
            </a:pPr>
            <a:r>
              <a:t>What Is Multi-Omics Integration?</a:t>
            </a:r>
          </a:p>
        </p:txBody>
      </p:sp>
      <p:pic>
        <p:nvPicPr>
          <p:cNvPr id="3" name="Picture 1" descr="figures/multi-omics-overview.jpg"/>
          <p:cNvPicPr>
            <a:picLocks noGrp="1" noChangeAspect="1"/>
          </p:cNvPicPr>
          <p:nvPr/>
        </p:nvPicPr>
        <p:blipFill>
          <a:blip r:embed="rId3"/>
          <a:stretch>
            <a:fillRect/>
          </a:stretch>
        </p:blipFill>
        <p:spPr bwMode="auto">
          <a:xfrm>
            <a:off x="73152" y="1166300"/>
            <a:ext cx="6564238" cy="3323403"/>
          </a:xfrm>
          <a:prstGeom prst="rect">
            <a:avLst/>
          </a:prstGeom>
          <a:noFill/>
          <a:ln w="9525">
            <a:noFill/>
            <a:headEnd/>
            <a:tailEnd/>
          </a:ln>
        </p:spPr>
      </p:pic>
      <p:sp>
        <p:nvSpPr>
          <p:cNvPr id="4" name="Content Placeholder 3"/>
          <p:cNvSpPr>
            <a:spLocks noGrp="1"/>
          </p:cNvSpPr>
          <p:nvPr>
            <p:ph sz="half" idx="2"/>
          </p:nvPr>
        </p:nvSpPr>
        <p:spPr>
          <a:xfrm>
            <a:off x="6318504" y="1209295"/>
            <a:ext cx="2633472" cy="3394472"/>
          </a:xfrm>
        </p:spPr>
        <p:txBody>
          <a:bodyPr>
            <a:normAutofit fontScale="85000" lnSpcReduction="20000"/>
          </a:bodyPr>
          <a:lstStyle/>
          <a:p>
            <a:pPr marL="0" lvl="0" indent="0">
              <a:buNone/>
            </a:pPr>
            <a:r>
              <a:rPr b="1" dirty="0"/>
              <a:t>Multi-omics integration</a:t>
            </a:r>
            <a:r>
              <a:rPr dirty="0"/>
              <a:t> combines measurements from multiple molecular layers to:</a:t>
            </a:r>
          </a:p>
          <a:p>
            <a:pPr lvl="0"/>
            <a:r>
              <a:rPr dirty="0"/>
              <a:t>Reveal regulatory relationships</a:t>
            </a:r>
          </a:p>
          <a:p>
            <a:pPr lvl="0"/>
            <a:r>
              <a:rPr dirty="0"/>
              <a:t>Uncover disease mechanisms</a:t>
            </a:r>
          </a:p>
          <a:p>
            <a:pPr lvl="0"/>
            <a:r>
              <a:rPr dirty="0"/>
              <a:t>Classify molecular subtypes</a:t>
            </a:r>
          </a:p>
          <a:p>
            <a:pPr lvl="0"/>
            <a:r>
              <a:rPr dirty="0"/>
              <a:t>Predict clinical outcomes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p>
            <a:pPr marL="0" lvl="0" indent="0">
              <a:buNone/>
            </a:pPr>
            <a:r>
              <a:t>Genomics: “What can happen”</a:t>
            </a:r>
          </a:p>
        </p:txBody>
      </p:sp>
      <p:sp>
        <p:nvSpPr>
          <p:cNvPr id="4" name="Content Placeholder 3"/>
          <p:cNvSpPr>
            <a:spLocks noGrp="1"/>
          </p:cNvSpPr>
          <p:nvPr>
            <p:ph sz="half" idx="2"/>
          </p:nvPr>
        </p:nvSpPr>
        <p:spPr>
          <a:xfrm>
            <a:off x="4922520" y="1227583"/>
            <a:ext cx="4038600" cy="3394472"/>
          </a:xfrm>
        </p:spPr>
        <p:txBody>
          <a:bodyPr>
            <a:normAutofit lnSpcReduction="10000"/>
          </a:bodyPr>
          <a:lstStyle/>
          <a:p>
            <a:pPr marL="0" lvl="0" indent="0">
              <a:buNone/>
            </a:pPr>
            <a:r>
              <a:rPr b="1" dirty="0"/>
              <a:t>What it measures:</a:t>
            </a:r>
            <a:r>
              <a:rPr dirty="0"/>
              <a:t> </a:t>
            </a:r>
            <a:r>
              <a:rPr lang="en-US" dirty="0"/>
              <a:t>DNA sequence variation (SNVs, indels, CNVs, structural variants)</a:t>
            </a:r>
            <a:endParaRPr dirty="0"/>
          </a:p>
          <a:p>
            <a:pPr marL="0" lvl="0" indent="0">
              <a:buNone/>
            </a:pPr>
            <a:r>
              <a:rPr b="1" dirty="0"/>
              <a:t>Common technologies:</a:t>
            </a:r>
          </a:p>
          <a:p>
            <a:pPr lvl="0"/>
            <a:r>
              <a:rPr dirty="0"/>
              <a:t>Whole-genome sequencing (WGS)</a:t>
            </a:r>
          </a:p>
          <a:p>
            <a:pPr lvl="0"/>
            <a:r>
              <a:rPr dirty="0"/>
              <a:t>Whole-exome sequencing (WES)</a:t>
            </a:r>
          </a:p>
          <a:p>
            <a:pPr lvl="0"/>
            <a:r>
              <a:rPr dirty="0"/>
              <a:t>Targeted panels</a:t>
            </a:r>
          </a:p>
        </p:txBody>
      </p:sp>
      <p:pic>
        <p:nvPicPr>
          <p:cNvPr id="8" name="Picture 7" descr="A diagram of dna sequence&#10;&#10;AI-generated content may be incorrect.">
            <a:extLst>
              <a:ext uri="{FF2B5EF4-FFF2-40B4-BE49-F238E27FC236}">
                <a16:creationId xmlns:a16="http://schemas.microsoft.com/office/drawing/2014/main" id="{127A159D-C8D4-FC68-3524-E8862CDB9A30}"/>
              </a:ext>
            </a:extLst>
          </p:cNvPr>
          <p:cNvPicPr>
            <a:picLocks noChangeAspect="1"/>
          </p:cNvPicPr>
          <p:nvPr/>
        </p:nvPicPr>
        <p:blipFill>
          <a:blip r:embed="rId3"/>
          <a:stretch>
            <a:fillRect/>
          </a:stretch>
        </p:blipFill>
        <p:spPr>
          <a:xfrm>
            <a:off x="0" y="1456696"/>
            <a:ext cx="4837176" cy="2744972"/>
          </a:xfrm>
          <a:prstGeom prst="rect">
            <a:avLst/>
          </a:prstGeom>
        </p:spPr>
      </p:pic>
      <p:sp>
        <p:nvSpPr>
          <p:cNvPr id="9" name="TextBox 8">
            <a:extLst>
              <a:ext uri="{FF2B5EF4-FFF2-40B4-BE49-F238E27FC236}">
                <a16:creationId xmlns:a16="http://schemas.microsoft.com/office/drawing/2014/main" id="{8EB62B13-EEA5-8903-E07B-4151B1523F76}"/>
              </a:ext>
            </a:extLst>
          </p:cNvPr>
          <p:cNvSpPr txBox="1"/>
          <p:nvPr/>
        </p:nvSpPr>
        <p:spPr>
          <a:xfrm>
            <a:off x="237744" y="4133088"/>
            <a:ext cx="4535216" cy="215444"/>
          </a:xfrm>
          <a:prstGeom prst="rect">
            <a:avLst/>
          </a:prstGeom>
          <a:noFill/>
        </p:spPr>
        <p:txBody>
          <a:bodyPr wrap="none" rtlCol="0">
            <a:spAutoFit/>
          </a:bodyPr>
          <a:lstStyle/>
          <a:p>
            <a:r>
              <a:rPr lang="en-US" sz="800" dirty="0">
                <a:latin typeface="Georgia" panose="02040502050405020303" pitchFamily="18" charset="0"/>
              </a:rPr>
              <a:t>https://</a:t>
            </a:r>
            <a:r>
              <a:rPr lang="en-US" sz="800" dirty="0" err="1">
                <a:latin typeface="Georgia" panose="02040502050405020303" pitchFamily="18" charset="0"/>
              </a:rPr>
              <a:t>www.novogene.com</a:t>
            </a:r>
            <a:r>
              <a:rPr lang="en-US" sz="800" dirty="0">
                <a:latin typeface="Georgia" panose="02040502050405020303" pitchFamily="18" charset="0"/>
              </a:rPr>
              <a:t>/us-</a:t>
            </a:r>
            <a:r>
              <a:rPr lang="en-US" sz="800" dirty="0" err="1">
                <a:latin typeface="Georgia" panose="02040502050405020303" pitchFamily="18" charset="0"/>
              </a:rPr>
              <a:t>en</a:t>
            </a:r>
            <a:r>
              <a:rPr lang="en-US" sz="800" dirty="0">
                <a:latin typeface="Georgia" panose="02040502050405020303" pitchFamily="18" charset="0"/>
              </a:rPr>
              <a:t>/resources/blog/a-beginners-guide-to-</a:t>
            </a:r>
            <a:r>
              <a:rPr lang="en-US" sz="800" dirty="0" err="1">
                <a:latin typeface="Georgia" panose="02040502050405020303" pitchFamily="18" charset="0"/>
              </a:rPr>
              <a:t>dna</a:t>
            </a:r>
            <a:r>
              <a:rPr lang="en-US" sz="800" dirty="0">
                <a:latin typeface="Georgia" panose="02040502050405020303" pitchFamily="18" charset="0"/>
              </a:rPr>
              <a:t>-sequencing-blog/</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normAutofit/>
          </a:bodyPr>
          <a:lstStyle/>
          <a:p>
            <a:pPr marL="0" lvl="0" indent="0">
              <a:buNone/>
            </a:pPr>
            <a:r>
              <a:t>Genomics: Mapping Drivers Across Cancers</a:t>
            </a:r>
          </a:p>
        </p:txBody>
      </p:sp>
      <p:pic>
        <p:nvPicPr>
          <p:cNvPr id="3" name="Picture 1" descr="figures/tcga-mutation-landscape.png"/>
          <p:cNvPicPr>
            <a:picLocks noGrp="1" noChangeAspect="1"/>
          </p:cNvPicPr>
          <p:nvPr/>
        </p:nvPicPr>
        <p:blipFill>
          <a:blip r:embed="rId3"/>
          <a:srcRect l="5366" t="2547" r="5491" b="6577"/>
          <a:stretch>
            <a:fillRect/>
          </a:stretch>
        </p:blipFill>
        <p:spPr bwMode="auto">
          <a:xfrm>
            <a:off x="259227" y="975967"/>
            <a:ext cx="5340096" cy="4071521"/>
          </a:xfrm>
          <a:prstGeom prst="rect">
            <a:avLst/>
          </a:prstGeom>
          <a:noFill/>
          <a:ln w="9525">
            <a:noFill/>
            <a:headEnd/>
            <a:tailEnd/>
          </a:ln>
        </p:spPr>
      </p:pic>
      <p:sp>
        <p:nvSpPr>
          <p:cNvPr id="4" name="Content Placeholder 3">
            <a:extLst>
              <a:ext uri="{FF2B5EF4-FFF2-40B4-BE49-F238E27FC236}">
                <a16:creationId xmlns:a16="http://schemas.microsoft.com/office/drawing/2014/main" id="{ED6A3F01-2ED5-670E-0286-50CDCA26A729}"/>
              </a:ext>
            </a:extLst>
          </p:cNvPr>
          <p:cNvSpPr txBox="1">
            <a:spLocks/>
          </p:cNvSpPr>
          <p:nvPr/>
        </p:nvSpPr>
        <p:spPr>
          <a:xfrm>
            <a:off x="5717756" y="1319464"/>
            <a:ext cx="3249976" cy="3394472"/>
          </a:xfrm>
          <a:prstGeom prst="rect">
            <a:avLst/>
          </a:prstGeom>
        </p:spPr>
        <p:txBody>
          <a:bodyPr>
            <a:noAutofit/>
          </a:bodyPr>
          <a:lstStyle>
            <a:lvl1pPr marL="342900" indent="-342900" algn="l" defTabSz="342900" rtl="0" eaLnBrk="1" latinLnBrk="0" hangingPunct="1">
              <a:spcBef>
                <a:spcPct val="20000"/>
              </a:spcBef>
              <a:buFont typeface="Arial"/>
              <a:buChar char="•"/>
              <a:defRPr sz="2400" b="0" i="0" kern="1200">
                <a:solidFill>
                  <a:schemeClr val="tx1"/>
                </a:solidFill>
                <a:latin typeface="Georgia" panose="02040502050405020303" pitchFamily="18" charset="0"/>
                <a:ea typeface="+mn-ea"/>
                <a:cs typeface="+mn-cs"/>
              </a:defRPr>
            </a:lvl1pPr>
            <a:lvl2pPr marL="685800" indent="-342900" algn="l" defTabSz="342900" rtl="0" eaLnBrk="1" latinLnBrk="0" hangingPunct="1">
              <a:spcBef>
                <a:spcPct val="20000"/>
              </a:spcBef>
              <a:buFont typeface="Arial"/>
              <a:buChar char="–"/>
              <a:defRPr sz="2100" b="0" i="0" kern="1200">
                <a:solidFill>
                  <a:schemeClr val="tx1"/>
                </a:solidFill>
                <a:latin typeface="Georgia" panose="02040502050405020303" pitchFamily="18" charset="0"/>
                <a:ea typeface="+mn-ea"/>
                <a:cs typeface="+mn-cs"/>
              </a:defRPr>
            </a:lvl2pPr>
            <a:lvl3pPr marL="1028700" indent="-342900" algn="l" defTabSz="342900" rtl="0" eaLnBrk="1" latinLnBrk="0" hangingPunct="1">
              <a:spcBef>
                <a:spcPct val="20000"/>
              </a:spcBef>
              <a:buFont typeface="Arial"/>
              <a:buChar char="•"/>
              <a:defRPr sz="1800" b="0" i="0" kern="1200">
                <a:solidFill>
                  <a:schemeClr val="tx1"/>
                </a:solidFill>
                <a:latin typeface="Georgia" panose="02040502050405020303" pitchFamily="18" charset="0"/>
                <a:ea typeface="+mn-ea"/>
                <a:cs typeface="+mn-cs"/>
              </a:defRPr>
            </a:lvl3pPr>
            <a:lvl4pPr marL="1371600" indent="-342900" algn="l" defTabSz="342900" rtl="0" eaLnBrk="1" latinLnBrk="0" hangingPunct="1">
              <a:spcBef>
                <a:spcPct val="20000"/>
              </a:spcBef>
              <a:buFont typeface="Arial"/>
              <a:buChar char="–"/>
              <a:defRPr sz="1500" b="0" i="0" kern="1200">
                <a:solidFill>
                  <a:schemeClr val="tx1"/>
                </a:solidFill>
                <a:latin typeface="Georgia" panose="02040502050405020303" pitchFamily="18" charset="0"/>
                <a:ea typeface="+mn-ea"/>
                <a:cs typeface="+mn-cs"/>
              </a:defRPr>
            </a:lvl4pPr>
            <a:lvl5pPr marL="1714500" indent="-342900" algn="l" defTabSz="342900" rtl="0" eaLnBrk="1" latinLnBrk="0" hangingPunct="1">
              <a:spcBef>
                <a:spcPct val="20000"/>
              </a:spcBef>
              <a:buFont typeface="Arial"/>
              <a:buChar char="»"/>
              <a:defRPr sz="1500" b="0" i="0" kern="1200">
                <a:solidFill>
                  <a:schemeClr val="tx1"/>
                </a:solidFill>
                <a:latin typeface="Georgia" panose="02040502050405020303" pitchFamily="18" charset="0"/>
                <a:ea typeface="+mn-ea"/>
                <a:cs typeface="+mn-cs"/>
              </a:defRPr>
            </a:lvl5pPr>
            <a:lvl6pPr marL="2057400" indent="-34290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400300" indent="-34290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743200" indent="-342900" algn="l" defTabSz="342900" rtl="0" eaLnBrk="1" latinLnBrk="0" hangingPunct="1">
              <a:spcBef>
                <a:spcPct val="20000"/>
              </a:spcBef>
              <a:buFont typeface="Arial"/>
              <a:buChar char="•"/>
              <a:defRPr sz="1500" kern="1200">
                <a:solidFill>
                  <a:schemeClr val="tx1"/>
                </a:solidFill>
                <a:latin typeface="+mn-lt"/>
                <a:ea typeface="+mn-ea"/>
                <a:cs typeface="+mn-cs"/>
              </a:defRPr>
            </a:lvl8pPr>
            <a:lvl9pPr marL="3086100" indent="-342900" algn="l" defTabSz="342900" rtl="0" eaLnBrk="1" latinLnBrk="0" hangingPunct="1">
              <a:spcBef>
                <a:spcPct val="20000"/>
              </a:spcBef>
              <a:buFont typeface="Arial"/>
              <a:buChar char="•"/>
              <a:defRPr sz="1500" kern="1200">
                <a:solidFill>
                  <a:schemeClr val="tx1"/>
                </a:solidFill>
                <a:latin typeface="+mn-lt"/>
                <a:ea typeface="+mn-ea"/>
                <a:cs typeface="+mn-cs"/>
              </a:defRPr>
            </a:lvl9pPr>
          </a:lstStyle>
          <a:p>
            <a:pPr marL="0" lvl="0" indent="0">
              <a:buNone/>
            </a:pPr>
            <a:r>
              <a:rPr lang="en-US" sz="2000" b="1" dirty="0"/>
              <a:t>What genomics tells us: </a:t>
            </a:r>
            <a:r>
              <a:rPr lang="en-US" sz="2000" dirty="0"/>
              <a:t>cancer susceptibility, clonal evolution, targetable alterations. </a:t>
            </a:r>
          </a:p>
          <a:p>
            <a:pPr marL="0" lvl="0" indent="0">
              <a:buNone/>
            </a:pPr>
            <a:r>
              <a:rPr lang="en-US" sz="2000" b="1" dirty="0"/>
              <a:t>What it doesn’t tell us:</a:t>
            </a:r>
            <a:r>
              <a:rPr lang="en-US" sz="2000" dirty="0"/>
              <a:t> whether mutated pathways are transcriptionally active, whether proteins are expressed, or how the regulatory environment shapes phenotype.</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p>
            <a:pPr marL="0" lvl="0" indent="0">
              <a:buNone/>
            </a:pPr>
            <a:r>
              <a:rPr dirty="0"/>
              <a:t>Epigenomics: </a:t>
            </a:r>
            <a:r>
              <a:rPr lang="en-US" dirty="0"/>
              <a:t>”What is poised to happen”</a:t>
            </a:r>
            <a:endParaRPr dirty="0"/>
          </a:p>
        </p:txBody>
      </p:sp>
      <p:pic>
        <p:nvPicPr>
          <p:cNvPr id="3" name="Picture 1" descr="figures/epigenomics-assays.png"/>
          <p:cNvPicPr>
            <a:picLocks noGrp="1" noChangeAspect="1"/>
          </p:cNvPicPr>
          <p:nvPr/>
        </p:nvPicPr>
        <p:blipFill>
          <a:blip r:embed="rId3"/>
          <a:stretch>
            <a:fillRect/>
          </a:stretch>
        </p:blipFill>
        <p:spPr bwMode="auto">
          <a:xfrm>
            <a:off x="495300" y="1193800"/>
            <a:ext cx="3949700" cy="3390900"/>
          </a:xfrm>
          <a:prstGeom prst="rect">
            <a:avLst/>
          </a:prstGeom>
          <a:noFill/>
          <a:ln w="9525">
            <a:noFill/>
            <a:headEnd/>
            <a:tailEnd/>
          </a:ln>
        </p:spPr>
      </p:pic>
      <p:sp>
        <p:nvSpPr>
          <p:cNvPr id="4" name="Content Placeholder 3"/>
          <p:cNvSpPr>
            <a:spLocks noGrp="1"/>
          </p:cNvSpPr>
          <p:nvPr>
            <p:ph sz="half" idx="2"/>
          </p:nvPr>
        </p:nvSpPr>
        <p:spPr/>
        <p:txBody>
          <a:bodyPr>
            <a:normAutofit lnSpcReduction="10000"/>
          </a:bodyPr>
          <a:lstStyle/>
          <a:p>
            <a:pPr marL="0" lvl="0" indent="0">
              <a:buNone/>
            </a:pPr>
            <a:r>
              <a:rPr b="1"/>
              <a:t>What it measures:</a:t>
            </a:r>
            <a:r>
              <a:t> Chromatin state and DNA modifications controlling gene accessibility</a:t>
            </a:r>
          </a:p>
          <a:p>
            <a:pPr marL="0" lvl="0" indent="0">
              <a:buNone/>
            </a:pPr>
            <a:r>
              <a:rPr b="1"/>
              <a:t>Common technologies:</a:t>
            </a:r>
          </a:p>
          <a:p>
            <a:pPr lvl="0"/>
            <a:r>
              <a:t>ATAC-seq (chromatin accessibility)</a:t>
            </a:r>
          </a:p>
          <a:p>
            <a:pPr lvl="0"/>
            <a:r>
              <a:t>ChIP-seq / CUT&amp;RUN (TF binding, histone marks)</a:t>
            </a:r>
          </a:p>
          <a:p>
            <a:pPr lvl="0"/>
            <a:r>
              <a:t>Bisulfite sequencing (DNA methylation)</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normAutofit fontScale="90000"/>
          </a:bodyPr>
          <a:lstStyle/>
          <a:p>
            <a:pPr marL="0" lvl="0" indent="0">
              <a:buNone/>
            </a:pPr>
            <a:r>
              <a:t>Epigenomics: Methylation-Driven Cancer Subtypes</a:t>
            </a:r>
          </a:p>
        </p:txBody>
      </p:sp>
      <p:pic>
        <p:nvPicPr>
          <p:cNvPr id="3" name="Picture 1" descr="figures/cimp-colorectal.png"/>
          <p:cNvPicPr>
            <a:picLocks noGrp="1" noChangeAspect="1"/>
          </p:cNvPicPr>
          <p:nvPr/>
        </p:nvPicPr>
        <p:blipFill>
          <a:blip r:embed="rId3"/>
          <a:srcRect t="8329" b="1208"/>
          <a:stretch>
            <a:fillRect/>
          </a:stretch>
        </p:blipFill>
        <p:spPr bwMode="auto">
          <a:xfrm>
            <a:off x="363557" y="934445"/>
            <a:ext cx="3872839" cy="4176004"/>
          </a:xfrm>
          <a:prstGeom prst="rect">
            <a:avLst/>
          </a:prstGeom>
          <a:noFill/>
          <a:ln w="9525">
            <a:noFill/>
            <a:headEnd/>
            <a:tailEnd/>
          </a:ln>
        </p:spPr>
      </p:pic>
      <p:sp>
        <p:nvSpPr>
          <p:cNvPr id="5" name="TextBox 4">
            <a:extLst>
              <a:ext uri="{FF2B5EF4-FFF2-40B4-BE49-F238E27FC236}">
                <a16:creationId xmlns:a16="http://schemas.microsoft.com/office/drawing/2014/main" id="{6898C150-FCA4-F89D-9399-5B781EE2345C}"/>
              </a:ext>
            </a:extLst>
          </p:cNvPr>
          <p:cNvSpPr txBox="1"/>
          <p:nvPr/>
        </p:nvSpPr>
        <p:spPr>
          <a:xfrm>
            <a:off x="4379205" y="1215253"/>
            <a:ext cx="4572000" cy="3693319"/>
          </a:xfrm>
          <a:prstGeom prst="rect">
            <a:avLst/>
          </a:prstGeom>
          <a:noFill/>
        </p:spPr>
        <p:txBody>
          <a:bodyPr wrap="square">
            <a:spAutoFit/>
          </a:bodyPr>
          <a:lstStyle/>
          <a:p>
            <a:r>
              <a:rPr lang="en-US" b="1" dirty="0">
                <a:latin typeface="Georgia" panose="02040502050405020303" pitchFamily="18" charset="0"/>
              </a:rPr>
              <a:t>CpG island methylator phenotype (CIMP) in colorectal cancer.</a:t>
            </a:r>
          </a:p>
          <a:p>
            <a:endParaRPr lang="en-US" b="1" dirty="0">
              <a:latin typeface="Georgia" panose="02040502050405020303" pitchFamily="18" charset="0"/>
            </a:endParaRPr>
          </a:p>
          <a:p>
            <a:pPr marL="0" lvl="0" indent="0">
              <a:buNone/>
            </a:pPr>
            <a:r>
              <a:rPr lang="en-US" dirty="0">
                <a:latin typeface="Georgia" panose="02040502050405020303" pitchFamily="18" charset="0"/>
              </a:rPr>
              <a:t>DNA methylation at CpG islands can silence tumor suppressors independently of mutation, defining distinct molecular and clinical subtypes. </a:t>
            </a:r>
          </a:p>
          <a:p>
            <a:pPr marL="0" lvl="0" indent="0">
              <a:buNone/>
            </a:pPr>
            <a:endParaRPr lang="en-US" dirty="0">
              <a:latin typeface="Georgia" panose="02040502050405020303" pitchFamily="18" charset="0"/>
            </a:endParaRPr>
          </a:p>
          <a:p>
            <a:pPr marL="0" lvl="0" indent="0">
              <a:buNone/>
            </a:pPr>
            <a:r>
              <a:rPr lang="en-US" b="1" dirty="0">
                <a:latin typeface="Georgia" panose="02040502050405020303" pitchFamily="18" charset="0"/>
              </a:rPr>
              <a:t>What epigenomics tells us: </a:t>
            </a:r>
            <a:r>
              <a:rPr lang="en-US" dirty="0">
                <a:latin typeface="Georgia" panose="02040502050405020303" pitchFamily="18" charset="0"/>
              </a:rPr>
              <a:t>which genes are poised for expression vs silenced, cell identity and lineage commitment, regulatory mechanisms underlying phenotype.</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normAutofit fontScale="90000"/>
          </a:bodyPr>
          <a:lstStyle/>
          <a:p>
            <a:pPr marL="0" lvl="0" indent="0">
              <a:buNone/>
            </a:pPr>
            <a:r>
              <a:rPr dirty="0"/>
              <a:t>Transcriptomics: </a:t>
            </a:r>
            <a:r>
              <a:rPr lang="en-US" dirty="0"/>
              <a:t>”What appears to be happening”</a:t>
            </a:r>
            <a:endParaRPr dirty="0"/>
          </a:p>
        </p:txBody>
      </p:sp>
      <p:pic>
        <p:nvPicPr>
          <p:cNvPr id="3" name="Picture 1" descr="figures/transcriptomics-technologies.png"/>
          <p:cNvPicPr>
            <a:picLocks noGrp="1" noChangeAspect="1"/>
          </p:cNvPicPr>
          <p:nvPr/>
        </p:nvPicPr>
        <p:blipFill>
          <a:blip r:embed="rId3"/>
          <a:stretch>
            <a:fillRect/>
          </a:stretch>
        </p:blipFill>
        <p:spPr bwMode="auto">
          <a:xfrm>
            <a:off x="77117" y="898350"/>
            <a:ext cx="5027042" cy="4234133"/>
          </a:xfrm>
          <a:prstGeom prst="rect">
            <a:avLst/>
          </a:prstGeom>
          <a:noFill/>
          <a:ln w="9525">
            <a:noFill/>
            <a:headEnd/>
            <a:tailEnd/>
          </a:ln>
        </p:spPr>
      </p:pic>
      <p:sp>
        <p:nvSpPr>
          <p:cNvPr id="4" name="Content Placeholder 3"/>
          <p:cNvSpPr>
            <a:spLocks noGrp="1"/>
          </p:cNvSpPr>
          <p:nvPr>
            <p:ph sz="half" idx="2"/>
          </p:nvPr>
        </p:nvSpPr>
        <p:spPr>
          <a:xfrm>
            <a:off x="5105400" y="1344085"/>
            <a:ext cx="4038600" cy="3394472"/>
          </a:xfrm>
        </p:spPr>
        <p:txBody>
          <a:bodyPr/>
          <a:lstStyle/>
          <a:p>
            <a:pPr marL="0" lvl="0" indent="0">
              <a:buNone/>
            </a:pPr>
            <a:r>
              <a:rPr b="1" dirty="0"/>
              <a:t>What it measures:</a:t>
            </a:r>
            <a:r>
              <a:rPr dirty="0"/>
              <a:t> RNA abundance reflecting active transcriptional programs</a:t>
            </a:r>
          </a:p>
          <a:p>
            <a:pPr marL="0" lvl="0" indent="0">
              <a:buNone/>
            </a:pPr>
            <a:r>
              <a:rPr b="1" dirty="0"/>
              <a:t>Common technologies:</a:t>
            </a:r>
          </a:p>
          <a:p>
            <a:pPr lvl="0"/>
            <a:r>
              <a:rPr dirty="0"/>
              <a:t>Bulk RNA-seq</a:t>
            </a:r>
          </a:p>
          <a:p>
            <a:pPr lvl="0"/>
            <a:r>
              <a:rPr dirty="0"/>
              <a:t>Single-cell RNA-seq</a:t>
            </a:r>
          </a:p>
          <a:p>
            <a:pPr lvl="0"/>
            <a:r>
              <a:rPr dirty="0"/>
              <a:t>Spatial transcriptomics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196</TotalTime>
  <Words>6096</Words>
  <Application>Microsoft Macintosh PowerPoint</Application>
  <PresentationFormat>On-screen Show (16:9)</PresentationFormat>
  <Paragraphs>548</Paragraphs>
  <Slides>34</Slides>
  <Notes>31</Notes>
  <HiddenSlides>5</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34</vt:i4>
      </vt:variant>
    </vt:vector>
  </HeadingPairs>
  <TitlesOfParts>
    <vt:vector size="37" baseType="lpstr">
      <vt:lpstr>Arial</vt:lpstr>
      <vt:lpstr>Georgia</vt:lpstr>
      <vt:lpstr>Office Theme</vt:lpstr>
      <vt:lpstr>Advances in Bioinformatics: Multi-Omics Integration</vt:lpstr>
      <vt:lpstr>Welcome to the Multi-Omics Integration Series!</vt:lpstr>
      <vt:lpstr>The Multi-Layered Biology of Cells</vt:lpstr>
      <vt:lpstr>What Is Multi-Omics Integration?</vt:lpstr>
      <vt:lpstr>Genomics: “What can happen”</vt:lpstr>
      <vt:lpstr>Genomics: Mapping Drivers Across Cancers</vt:lpstr>
      <vt:lpstr>Epigenomics: ”What is poised to happen”</vt:lpstr>
      <vt:lpstr>Epigenomics: Methylation-Driven Cancer Subtypes</vt:lpstr>
      <vt:lpstr>Transcriptomics: ”What appears to be happening”</vt:lpstr>
      <vt:lpstr>Transcriptomics: Expression-Based Subtypes</vt:lpstr>
      <vt:lpstr>Proteomics: “What makes it happen”</vt:lpstr>
      <vt:lpstr>Proteomics: Layer-to-Layer Discordance</vt:lpstr>
      <vt:lpstr>Metabolomics: "What has happened and is happening”</vt:lpstr>
      <vt:lpstr>Two Multi-Omics Study Paradigms</vt:lpstr>
      <vt:lpstr>Parallel Multi-Omics Study Example</vt:lpstr>
      <vt:lpstr>Parallel Multi-Omics Databases</vt:lpstr>
      <vt:lpstr>Joint Profiling: Single-Cell Multi-Omics</vt:lpstr>
      <vt:lpstr>Joint Profiling: Spatial Metabolomics</vt:lpstr>
      <vt:lpstr>Two Types of Insights From Multi-Omics Analysis</vt:lpstr>
      <vt:lpstr>Sample-Focused: Classify Samples (Molecular Subtyping)</vt:lpstr>
      <vt:lpstr>Feature-Focused: Identify Regulatory Networks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Integrative vs Meta-Analysis</vt:lpstr>
      <vt:lpstr>Key Challenges in Multi-Omics</vt:lpstr>
      <vt:lpstr>Challenge: Layer-to-Layer Discordance</vt:lpstr>
      <vt:lpstr>Challenge: Missing Data</vt:lpstr>
      <vt:lpstr>Preparing for Upcoming Sessions</vt:lpstr>
      <vt:lpstr>Questions and Discussion</vt:lpstr>
    </vt:vector>
  </TitlesOfParts>
  <LinksUpToDate>false</LinksUpToDate>
  <SharedDoc>false</SharedDoc>
  <HyperlinksChanged>false</HyperlinksChanged>
  <AppVersion>16.0000</AppVersion>
</Properties>
</file>

<file path=docProps/app0.xml><?xml version="1.0" encoding="utf-8"?>
<Properties xmlns="http://schemas.openxmlformats.org/officeDocument/2006/extended-properties" xmlns:vt="http://schemas.openxmlformats.org/officeDocument/2006/docPropsVTypes">
  <TotalTime>2</TotalTime>
  <Words>49</Words>
  <Application>Microsoft Macintosh PowerPoint</Application>
  <PresentationFormat>On-screen Show (16:9)</PresentationFormat>
  <Paragraphs>15</Paragraphs>
  <Slides>4</Slides>
  <Notes>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vt:i4>
      </vt:variant>
    </vt:vector>
  </HeadingPairs>
  <TitlesOfParts>
    <vt:vector size="7" baseType="lpstr">
      <vt:lpstr>Arial</vt:lpstr>
      <vt:lpstr>Calibri</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Advances in Bioinformatics: Multi-Omics Integration</dc:title>
  <dc:creator>Bioinformatics Journal Club</dc:creator>
  <cp:keywords/>
  <cp:lastModifiedBy>Kates,Heather R</cp:lastModifiedBy>
  <cp:revision>36</cp:revision>
  <dcterms:created xsi:type="dcterms:W3CDTF">2026-02-05T13:19:25Z</dcterms:created>
  <dcterms:modified xsi:type="dcterms:W3CDTF">2026-02-06T05:58:44Z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uthors">
    <vt:lpwstr/>
  </property>
  <property fmtid="{D5CDD505-2E9C-101B-9397-08002B2CF9AE}" pid="3" name="biblio-config">
    <vt:lpwstr>True</vt:lpwstr>
  </property>
  <property fmtid="{D5CDD505-2E9C-101B-9397-08002B2CF9AE}" pid="4" name="by-author">
    <vt:lpwstr/>
  </property>
  <property fmtid="{D5CDD505-2E9C-101B-9397-08002B2CF9AE}" pid="5" name="execute">
    <vt:lpwstr/>
  </property>
  <property fmtid="{D5CDD505-2E9C-101B-9397-08002B2CF9AE}" pid="6" name="header-includes">
    <vt:lpwstr/>
  </property>
  <property fmtid="{D5CDD505-2E9C-101B-9397-08002B2CF9AE}" pid="7" name="include-after">
    <vt:lpwstr/>
  </property>
  <property fmtid="{D5CDD505-2E9C-101B-9397-08002B2CF9AE}" pid="8" name="include-before">
    <vt:lpwstr/>
  </property>
  <property fmtid="{D5CDD505-2E9C-101B-9397-08002B2CF9AE}" pid="9" name="labels">
    <vt:lpwstr/>
  </property>
  <property fmtid="{D5CDD505-2E9C-101B-9397-08002B2CF9AE}" pid="10" name="slide-number">
    <vt:lpwstr>True</vt:lpwstr>
  </property>
  <property fmtid="{D5CDD505-2E9C-101B-9397-08002B2CF9AE}" pid="11" name="subtitle">
    <vt:lpwstr>Session 1: Foundations for Understanding Multi-Omics Research</vt:lpwstr>
  </property>
  <property fmtid="{D5CDD505-2E9C-101B-9397-08002B2CF9AE}" pid="12" name="toc-title">
    <vt:lpwstr>Table of contents</vt:lpwstr>
  </property>
</Properties>
</file>